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26"/>
  </p:notesMasterIdLst>
  <p:handoutMasterIdLst>
    <p:handoutMasterId r:id="rId27"/>
  </p:handoutMasterIdLst>
  <p:sldIdLst>
    <p:sldId id="256" r:id="rId4"/>
    <p:sldId id="292" r:id="rId5"/>
    <p:sldId id="320" r:id="rId6"/>
    <p:sldId id="352" r:id="rId7"/>
    <p:sldId id="354" r:id="rId8"/>
    <p:sldId id="500" r:id="rId9"/>
    <p:sldId id="599" r:id="rId10"/>
    <p:sldId id="515" r:id="rId11"/>
    <p:sldId id="502" r:id="rId12"/>
    <p:sldId id="603" r:id="rId13"/>
    <p:sldId id="605" r:id="rId14"/>
    <p:sldId id="465" r:id="rId15"/>
    <p:sldId id="474" r:id="rId16"/>
    <p:sldId id="509" r:id="rId17"/>
    <p:sldId id="504" r:id="rId18"/>
    <p:sldId id="471" r:id="rId19"/>
    <p:sldId id="606" r:id="rId20"/>
    <p:sldId id="607" r:id="rId21"/>
    <p:sldId id="467" r:id="rId22"/>
    <p:sldId id="609" r:id="rId23"/>
    <p:sldId id="561" r:id="rId24"/>
    <p:sldId id="261" r:id="rId25"/>
  </p:sldIdLst>
  <p:sldSz cx="12192000" cy="6858000"/>
  <p:notesSz cx="6858000" cy="9144000"/>
  <p:embeddedFontLst>
    <p:embeddedFont>
      <p:font typeface="Arial Black" pitchFamily="34" charset="0"/>
      <p:bold r:id="rId28"/>
    </p:embeddedFont>
    <p:embeddedFont>
      <p:font typeface="楷体" pitchFamily="49" charset="-122"/>
      <p:regular r:id="rId29"/>
    </p:embeddedFont>
    <p:embeddedFont>
      <p:font typeface="Calibri" pitchFamily="34" charset="0"/>
      <p:regular r:id="rId30"/>
      <p:bold r:id="rId31"/>
      <p:italic r:id="rId32"/>
      <p:boldItalic r:id="rId33"/>
    </p:embeddedFont>
    <p:embeddedFont>
      <p:font typeface="等线" pitchFamily="2" charset="-122"/>
      <p:regular r:id="rId34"/>
      <p:bold r:id="rId35"/>
    </p:embeddedFont>
    <p:embeddedFont>
      <p:font typeface="微软雅黑" pitchFamily="34" charset="-122"/>
      <p:regular r:id="rId36"/>
      <p:bold r:id="rId37"/>
    </p:embeddedFont>
    <p:embeddedFont>
      <p:font typeface="汉仪中宋简"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901B"/>
    <a:srgbClr val="F87616"/>
    <a:srgbClr val="FFFFFF"/>
    <a:srgbClr val="F9C613"/>
    <a:srgbClr val="FFFE6D"/>
    <a:srgbClr val="FFFE61"/>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87"/>
        <p:guide orient="horz" pos="632"/>
        <p:guide orient="horz" pos="768"/>
        <p:guide orient="horz" pos="4022"/>
        <p:guide orient="horz" pos="3856"/>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9"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74857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412458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61.xml"/><Relationship Id="rId7" Type="http://schemas.openxmlformats.org/officeDocument/2006/relationships/slideLayout" Target="../slideLayouts/slideLayout27.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image" Target="../media/image5.jpeg"/><Relationship Id="rId5" Type="http://schemas.openxmlformats.org/officeDocument/2006/relationships/tags" Target="../tags/tag69.xml"/><Relationship Id="rId10" Type="http://schemas.openxmlformats.org/officeDocument/2006/relationships/slideLayout" Target="../slideLayouts/slideLayout3.xml"/><Relationship Id="rId4" Type="http://schemas.openxmlformats.org/officeDocument/2006/relationships/tags" Target="../tags/tag68.xml"/><Relationship Id="rId9" Type="http://schemas.openxmlformats.org/officeDocument/2006/relationships/tags" Target="../tags/tag73.xml"/></Relationships>
</file>

<file path=ppt/slides/_rels/slide13.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slideLayout" Target="../slideLayouts/slideLayout3.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tags" Target="../tags/tag85.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0" Type="http://schemas.openxmlformats.org/officeDocument/2006/relationships/tags" Target="../tags/tag83.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image" Target="../media/image17.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slideLayout" Target="../slideLayouts/slideLayout3.xml"/><Relationship Id="rId5" Type="http://schemas.openxmlformats.org/officeDocument/2006/relationships/tags" Target="../tags/tag90.xml"/><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s>
</file>

<file path=ppt/slides/_rels/slide17.xml.rels><?xml version="1.0" encoding="UTF-8" standalone="yes"?>
<Relationships xmlns="http://schemas.openxmlformats.org/package/2006/relationships"><Relationship Id="rId8" Type="http://schemas.openxmlformats.org/officeDocument/2006/relationships/tags" Target="../tags/tag103.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slideLayout" Target="../slideLayouts/slideLayout3.xml"/><Relationship Id="rId5" Type="http://schemas.openxmlformats.org/officeDocument/2006/relationships/tags" Target="../tags/tag100.xml"/><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08.xml"/><Relationship Id="rId7" Type="http://schemas.openxmlformats.org/officeDocument/2006/relationships/slideLayout" Target="../slideLayouts/slideLayout3.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tags" Target="../tags/tag119.xml"/><Relationship Id="rId3" Type="http://schemas.openxmlformats.org/officeDocument/2006/relationships/tags" Target="../tags/tag114.xml"/><Relationship Id="rId7" Type="http://schemas.openxmlformats.org/officeDocument/2006/relationships/tags" Target="../tags/tag118.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image" Target="../media/image5.jpeg"/><Relationship Id="rId5" Type="http://schemas.openxmlformats.org/officeDocument/2006/relationships/tags" Target="../tags/tag116.xml"/><Relationship Id="rId10" Type="http://schemas.openxmlformats.org/officeDocument/2006/relationships/slideLayout" Target="../slideLayouts/slideLayout3.xml"/><Relationship Id="rId4" Type="http://schemas.openxmlformats.org/officeDocument/2006/relationships/tags" Target="../tags/tag115.xml"/><Relationship Id="rId9" Type="http://schemas.openxmlformats.org/officeDocument/2006/relationships/tags" Target="../tags/tag120.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image" Target="../media/image20.png"/><Relationship Id="rId4" Type="http://schemas.openxmlformats.org/officeDocument/2006/relationships/tags" Target="../tags/tag124.xml"/><Relationship Id="rId9"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image" Target="../media/image21.jpeg"/><Relationship Id="rId3" Type="http://schemas.openxmlformats.org/officeDocument/2006/relationships/tags" Target="../tags/tag131.xml"/><Relationship Id="rId7" Type="http://schemas.openxmlformats.org/officeDocument/2006/relationships/tags" Target="../tags/tag135.xml"/><Relationship Id="rId12" Type="http://schemas.openxmlformats.org/officeDocument/2006/relationships/slideLayout" Target="../slideLayouts/slideLayout27.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5" Type="http://schemas.openxmlformats.org/officeDocument/2006/relationships/image" Target="../media/image23.png"/><Relationship Id="rId10" Type="http://schemas.openxmlformats.org/officeDocument/2006/relationships/tags" Target="../tags/tag138.xml"/><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第一篇 识图的准备工作</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1"/>
          <p:cNvSpPr/>
          <p:nvPr>
            <p:custDataLst>
              <p:tags r:id="rId2"/>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6"/>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7"/>
            </p:custDataLst>
          </p:nvPr>
        </p:nvCxnSpPr>
        <p:spPr>
          <a:xfrm>
            <a:off x="2247932" y="2374417"/>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8"/>
            </p:custDataLst>
          </p:nvPr>
        </p:nvSpPr>
        <p:spPr>
          <a:xfrm>
            <a:off x="1981200" y="1380023"/>
            <a:ext cx="8077264" cy="689609"/>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特别提示</a:t>
            </a:r>
          </a:p>
        </p:txBody>
      </p:sp>
      <p:sp>
        <p:nvSpPr>
          <p:cNvPr id="11" name="Title 6"/>
          <p:cNvSpPr txBox="1"/>
          <p:nvPr>
            <p:custDataLst>
              <p:tags r:id="rId9"/>
            </p:custDataLst>
          </p:nvPr>
        </p:nvSpPr>
        <p:spPr>
          <a:xfrm>
            <a:off x="2023745" y="2663190"/>
            <a:ext cx="8066405" cy="28041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400"/>
              </a:spcBef>
              <a:spcAft>
                <a:spcPts val="0"/>
              </a:spcAft>
              <a:buSzPct val="100000"/>
              <a:buFont typeface="+mj-ea"/>
              <a:buAutoNum type="ea1JpnChsDbPeriod"/>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剖视剖切符号的编号宜采用粗阿拉伯数字，按剖切顺序由左至右、由下向上连续编排，并应注写在剖视方向线的端部。</a:t>
            </a:r>
          </a:p>
          <a:p>
            <a:pPr marL="400050" lvl="0" indent="-400050" algn="l" fontAlgn="ctr">
              <a:lnSpc>
                <a:spcPct val="130000"/>
              </a:lnSpc>
              <a:spcBef>
                <a:spcPts val="400"/>
              </a:spcBef>
              <a:spcAft>
                <a:spcPts val="0"/>
              </a:spcAft>
              <a:buSzPct val="100000"/>
              <a:buFont typeface="+mj-ea"/>
              <a:buAutoNum type="ea1JpnChsDbPeriod"/>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剖面图如与被剖切图样不在同一张图纸内时，可在剖切位置线的另一侧注明其所在图纸的编号，如教材图1-21中的“建-05”，也可以在图纸上集中说明。</a:t>
            </a:r>
          </a:p>
          <a:p>
            <a:pPr marL="400050" lvl="0" indent="-400050" algn="l" fontAlgn="ctr">
              <a:lnSpc>
                <a:spcPct val="130000"/>
              </a:lnSpc>
              <a:spcBef>
                <a:spcPts val="400"/>
              </a:spcBef>
              <a:spcAft>
                <a:spcPts val="0"/>
              </a:spcAft>
              <a:buSzPct val="100000"/>
              <a:buFont typeface="+mj-ea"/>
              <a:buAutoNum type="ea1JpnChsDbPeriod"/>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建（构）筑物剖面图的剖切符号宜注在±0.000标高的平面图上（详见建筑施工图　某区中小学校舍安全工程第一中学翻建工程施工图平面图建04图纸，1—1剖面图）。</a:t>
            </a:r>
          </a:p>
          <a:p>
            <a:pPr marL="400050" lvl="0" indent="-400050" algn="l" fontAlgn="ctr">
              <a:lnSpc>
                <a:spcPct val="130000"/>
              </a:lnSpc>
              <a:spcBef>
                <a:spcPts val="400"/>
              </a:spcBef>
              <a:spcAft>
                <a:spcPts val="0"/>
              </a:spcAft>
              <a:buSzPct val="100000"/>
              <a:buFont typeface="+mj-ea"/>
              <a:buAutoNum type="ea1JpnChsDbPeriod"/>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对下列剖面图可以不标注剖切符号：剖切平面通过形体对称面所绘制的剖面图；习惯的剖切位置，如房屋建筑图中的平面图（通过门窗洞口的水平面剖切而成）。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7" name="图形 3"/>
          <p:cNvPicPr>
            <a:picLocks noChangeAspect="1"/>
          </p:cNvPicPr>
          <p:nvPr>
            <p:custDataLst>
              <p:tags r:id="rId3"/>
            </p:custDataLst>
          </p:nvPr>
        </p:nvPicPr>
        <p:blipFill>
          <a:blip r:embed="rId8"/>
          <a:stretch>
            <a:fillRect/>
          </a:stretch>
        </p:blipFill>
        <p:spPr>
          <a:xfrm rot="10800000">
            <a:off x="10712543" y="305263"/>
            <a:ext cx="869950" cy="746935"/>
          </a:xfrm>
          <a:prstGeom prst="rect">
            <a:avLst/>
          </a:prstGeom>
        </p:spPr>
      </p:pic>
      <p:sp>
        <p:nvSpPr>
          <p:cNvPr id="4" name="文本框 3"/>
          <p:cNvSpPr txBox="1"/>
          <p:nvPr>
            <p:custDataLst>
              <p:tags r:id="rId4"/>
            </p:custDataLst>
          </p:nvPr>
        </p:nvSpPr>
        <p:spPr>
          <a:xfrm>
            <a:off x="457200" y="1905000"/>
            <a:ext cx="3200400" cy="1056881"/>
          </a:xfrm>
          <a:prstGeom prst="rect">
            <a:avLst/>
          </a:prstGeom>
          <a:noFill/>
        </p:spPr>
        <p:txBody>
          <a:bodyPr wrap="square" lIns="63500" tIns="25400" rIns="63500" bIns="25400" rtlCol="0" anchor="b" anchorCtr="0">
            <a:normAutofit fontScale="87500" lnSpcReduction="10000"/>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（二）材料图例</a:t>
            </a:r>
          </a:p>
        </p:txBody>
      </p:sp>
      <p:sp>
        <p:nvSpPr>
          <p:cNvPr id="11" name="Title 6"/>
          <p:cNvSpPr txBox="1"/>
          <p:nvPr>
            <p:custDataLst>
              <p:tags r:id="rId5"/>
            </p:custDataLst>
          </p:nvPr>
        </p:nvSpPr>
        <p:spPr>
          <a:xfrm>
            <a:off x="457200" y="3264701"/>
            <a:ext cx="3200400" cy="252661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6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剖切平面与形体接触的部分，一般要画出表示材料类型的图例，如图1-4-6所示。在不指明材料时，用间隔均匀（一般为2～6mm）的45°方向细斜线画出图例线，在同一形体的各个剖面图中，图例线方向、间距要一致。</a:t>
            </a:r>
          </a:p>
        </p:txBody>
      </p:sp>
      <p:pic>
        <p:nvPicPr>
          <p:cNvPr id="5" name="图片 4"/>
          <p:cNvPicPr>
            <a:picLocks noChangeAspect="1"/>
          </p:cNvPicPr>
          <p:nvPr>
            <p:custDataLst>
              <p:tags r:id="rId6"/>
            </p:custDataLst>
          </p:nvPr>
        </p:nvPicPr>
        <p:blipFill rotWithShape="1">
          <a:blip r:embed="rId9"/>
          <a:srcRect t="327" b="1103"/>
          <a:stretch>
            <a:fillRect/>
          </a:stretch>
        </p:blipFill>
        <p:spPr>
          <a:xfrm>
            <a:off x="4724400" y="1609725"/>
            <a:ext cx="6858000" cy="4033520"/>
          </a:xfrm>
          <a:custGeom>
            <a:avLst/>
            <a:gdLst/>
            <a:ahLst/>
            <a:cxnLst>
              <a:cxn ang="3">
                <a:pos x="hc" y="t"/>
              </a:cxn>
              <a:cxn ang="cd2">
                <a:pos x="l" y="vc"/>
              </a:cxn>
              <a:cxn ang="cd4">
                <a:pos x="hc" y="b"/>
              </a:cxn>
              <a:cxn ang="0">
                <a:pos x="r" y="vc"/>
              </a:cxn>
            </a:cxnLst>
            <a:rect l="l" t="t" r="r" b="b"/>
            <a:pathLst>
              <a:path w="10800" h="5040">
                <a:moveTo>
                  <a:pt x="0" y="0"/>
                </a:moveTo>
                <a:lnTo>
                  <a:pt x="10800" y="0"/>
                </a:lnTo>
                <a:lnTo>
                  <a:pt x="108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3759835"/>
            <a:ext cx="629031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掌握断面图的画法、尺寸标注、建筑图例。</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了解断面图的基本概念、种类。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会识读剖面图并标注尺寸</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断面图与剖面图既有相似之处，又有不同之处，分析和判断它们，有助于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识图的能力，培养工作学习上的认真负责态度。</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193461" y="272260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断面图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11"/>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2"/>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9" name="组合 8"/>
          <p:cNvGrpSpPr/>
          <p:nvPr>
            <p:custDataLst>
              <p:tags r:id="rId3"/>
            </p:custDataLst>
          </p:nvPr>
        </p:nvGrpSpPr>
        <p:grpSpPr>
          <a:xfrm>
            <a:off x="988060" y="1752600"/>
            <a:ext cx="4618990" cy="4024630"/>
            <a:chOff x="7717" y="5903"/>
            <a:chExt cx="5746" cy="6338"/>
          </a:xfrm>
        </p:grpSpPr>
        <p:grpSp>
          <p:nvGrpSpPr>
            <p:cNvPr id="31" name="组合 30"/>
            <p:cNvGrpSpPr/>
            <p:nvPr/>
          </p:nvGrpSpPr>
          <p:grpSpPr>
            <a:xfrm>
              <a:off x="7717" y="5903"/>
              <a:ext cx="5746" cy="6338"/>
              <a:chOff x="4467232" y="4347872"/>
              <a:chExt cx="3471389" cy="4023515"/>
            </a:xfrm>
          </p:grpSpPr>
          <p:sp>
            <p:nvSpPr>
              <p:cNvPr id="32" name="矩形 31"/>
              <p:cNvSpPr/>
              <p:nvPr>
                <p:custDataLst>
                  <p:tags r:id="rId9"/>
                </p:custDataLst>
              </p:nvPr>
            </p:nvSpPr>
            <p:spPr>
              <a:xfrm>
                <a:off x="4467232" y="4347872"/>
                <a:ext cx="3471389" cy="4023515"/>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10"/>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35" name="椭圆 34"/>
            <p:cNvSpPr/>
            <p:nvPr>
              <p:custDataLst>
                <p:tags r:id="rId6"/>
              </p:custDataLst>
            </p:nvPr>
          </p:nvSpPr>
          <p:spPr>
            <a:xfrm>
              <a:off x="7937" y="6883"/>
              <a:ext cx="179" cy="229"/>
            </a:xfrm>
            <a:prstGeom prst="ellipse">
              <a:avLst/>
            </a:prstGeom>
            <a:solidFill>
              <a:srgbClr val="FFC000"/>
            </a:solidFill>
            <a:ln w="38100">
              <a:solidFill>
                <a:srgbClr val="E34C3E"/>
              </a:solid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custDataLst>
                <p:tags r:id="rId7"/>
              </p:custDataLst>
            </p:nvPr>
          </p:nvSpPr>
          <p:spPr>
            <a:xfrm>
              <a:off x="8319" y="6583"/>
              <a:ext cx="3608" cy="829"/>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800" b="1" dirty="0">
                  <a:solidFill>
                    <a:srgbClr val="000099"/>
                  </a:solidFill>
                  <a:sym typeface="+mn-ea"/>
                </a:rPr>
                <a:t>断面的形成：</a:t>
              </a:r>
            </a:p>
          </p:txBody>
        </p:sp>
        <p:sp>
          <p:nvSpPr>
            <p:cNvPr id="6" name="文本框 5"/>
            <p:cNvSpPr txBox="1"/>
            <p:nvPr>
              <p:custDataLst>
                <p:tags r:id="rId8"/>
              </p:custDataLst>
            </p:nvPr>
          </p:nvSpPr>
          <p:spPr>
            <a:xfrm>
              <a:off x="8119" y="7983"/>
              <a:ext cx="4943" cy="3489"/>
            </a:xfrm>
            <a:prstGeom prst="rect">
              <a:avLst/>
            </a:prstGeom>
            <a:noFill/>
          </p:spPr>
          <p:txBody>
            <a:bodyPr wrap="square" lIns="101600" tIns="0" rIns="82550" bIns="0" rtlCol="0">
              <a:spAutoFit/>
            </a:bodyPr>
            <a:lstStyle/>
            <a:p>
              <a:pPr algn="just" fontAlgn="auto">
                <a:lnSpc>
                  <a:spcPct val="150000"/>
                </a:lnSpc>
              </a:pPr>
              <a:r>
                <a:rPr lang="zh-CN" altLang="en-US" sz="1600" dirty="0">
                  <a:latin typeface="Arial" panose="020B0604020202020204" pitchFamily="34" charset="0"/>
                  <a:sym typeface="+mn-ea"/>
                </a:rPr>
                <a:t>假想用剖切平面将形体切开，仅画出剖切平面与形体接触部分即断面的形状，所得到的图形称为断面图，简称断面。</a:t>
              </a:r>
            </a:p>
            <a:p>
              <a:pPr algn="just" fontAlgn="auto">
                <a:lnSpc>
                  <a:spcPct val="150000"/>
                </a:lnSpc>
              </a:pPr>
              <a:r>
                <a:rPr lang="zh-CN" altLang="en-US" sz="1600" dirty="0">
                  <a:latin typeface="Arial" panose="020B0604020202020204" pitchFamily="34" charset="0"/>
                  <a:sym typeface="+mn-ea"/>
                </a:rPr>
                <a:t>断面图常常用于表达建筑工程中梁、板、柱的某一部位的断面真形，也用于表达建筑形体的内部形状，如图1-4-7所示。</a:t>
              </a:r>
            </a:p>
          </p:txBody>
        </p:sp>
      </p:grpSp>
      <p:sp>
        <p:nvSpPr>
          <p:cNvPr id="2" name="矩形 1"/>
          <p:cNvSpPr/>
          <p:nvPr>
            <p:custDataLst>
              <p:tags r:id="rId4"/>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文本框 6"/>
          <p:cNvSpPr txBox="1"/>
          <p:nvPr>
            <p:custDataLst>
              <p:tags r:id="rId5"/>
            </p:custDataLst>
          </p:nvPr>
        </p:nvSpPr>
        <p:spPr>
          <a:xfrm>
            <a:off x="988060" y="746760"/>
            <a:ext cx="4618990"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基本概念</a:t>
            </a:r>
          </a:p>
        </p:txBody>
      </p:sp>
      <p:pic>
        <p:nvPicPr>
          <p:cNvPr id="3" name="图片 2"/>
          <p:cNvPicPr>
            <a:picLocks noChangeAspect="1"/>
          </p:cNvPicPr>
          <p:nvPr/>
        </p:nvPicPr>
        <p:blipFill>
          <a:blip r:embed="rId14"/>
          <a:stretch>
            <a:fillRect/>
          </a:stretch>
        </p:blipFill>
        <p:spPr>
          <a:xfrm>
            <a:off x="5970905" y="2369185"/>
            <a:ext cx="5534025" cy="27908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out)">
                                      <p:cBhvr>
                                        <p:cTn id="7" dur="2000"/>
                                        <p:tgtEl>
                                          <p:spTgt spid="9"/>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8" presetClass="emph" presetSubtype="0" fill="hold" grpId="1" nodeType="afterEffect">
                                  <p:stCondLst>
                                    <p:cond delay="0"/>
                                  </p:stCondLst>
                                  <p:childTnLst>
                                    <p:animRot by="21600000">
                                      <p:cBhvr>
                                        <p:cTn id="1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21155" y="1577975"/>
            <a:ext cx="8950325" cy="4754946"/>
            <a:chOff x="1498" y="2738"/>
            <a:chExt cx="15284" cy="8354"/>
          </a:xfrm>
        </p:grpSpPr>
        <p:sp>
          <p:nvSpPr>
            <p:cNvPr id="15" name="圆角矩形 14"/>
            <p:cNvSpPr/>
            <p:nvPr/>
          </p:nvSpPr>
          <p:spPr>
            <a:xfrm rot="5400000">
              <a:off x="10751" y="2377"/>
              <a:ext cx="910" cy="11152"/>
            </a:xfrm>
            <a:custGeom>
              <a:avLst/>
              <a:gdLst>
                <a:gd name="connsiteX0" fmla="*/ 454 w 910"/>
                <a:gd name="connsiteY0" fmla="*/ 0 h 10772"/>
                <a:gd name="connsiteX1" fmla="*/ 454 w 910"/>
                <a:gd name="connsiteY1" fmla="*/ 0 h 10772"/>
                <a:gd name="connsiteX2" fmla="*/ 907 w 910"/>
                <a:gd name="connsiteY2" fmla="*/ 454 h 10772"/>
                <a:gd name="connsiteX3" fmla="*/ 910 w 910"/>
                <a:gd name="connsiteY3" fmla="*/ 10570 h 10772"/>
                <a:gd name="connsiteX4" fmla="*/ 0 w 910"/>
                <a:gd name="connsiteY4" fmla="*/ 10772 h 10772"/>
                <a:gd name="connsiteX5" fmla="*/ 0 w 910"/>
                <a:gd name="connsiteY5" fmla="*/ 454 h 10772"/>
                <a:gd name="connsiteX6" fmla="*/ 454 w 910"/>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 h="10772">
                  <a:moveTo>
                    <a:pt x="454" y="0"/>
                  </a:moveTo>
                  <a:lnTo>
                    <a:pt x="454" y="0"/>
                  </a:lnTo>
                  <a:cubicBezTo>
                    <a:pt x="704" y="0"/>
                    <a:pt x="907" y="203"/>
                    <a:pt x="907" y="454"/>
                  </a:cubicBezTo>
                  <a:lnTo>
                    <a:pt x="910" y="10570"/>
                  </a:lnTo>
                  <a:lnTo>
                    <a:pt x="0" y="10772"/>
                  </a:lnTo>
                  <a:lnTo>
                    <a:pt x="0" y="454"/>
                  </a:lnTo>
                  <a:cubicBezTo>
                    <a:pt x="0" y="203"/>
                    <a:pt x="203" y="0"/>
                    <a:pt x="454" y="0"/>
                  </a:cubicBezTo>
                  <a:close/>
                </a:path>
              </a:pathLst>
            </a:custGeom>
            <a:solidFill>
              <a:schemeClr val="bg1">
                <a:lumMod val="50000"/>
              </a:schemeClr>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2" name="椭圆 1"/>
            <p:cNvSpPr/>
            <p:nvPr/>
          </p:nvSpPr>
          <p:spPr>
            <a:xfrm>
              <a:off x="3866" y="3054"/>
              <a:ext cx="2551" cy="229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3633" y="5068"/>
              <a:ext cx="1282" cy="229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4" name="椭圆 1"/>
            <p:cNvSpPr/>
            <p:nvPr/>
          </p:nvSpPr>
          <p:spPr>
            <a:xfrm rot="5400000">
              <a:off x="3585" y="6976"/>
              <a:ext cx="2286" cy="256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586" y="2738"/>
              <a:ext cx="2551" cy="229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6" name="椭圆 1"/>
            <p:cNvSpPr/>
            <p:nvPr/>
          </p:nvSpPr>
          <p:spPr>
            <a:xfrm rot="6199008">
              <a:off x="2131" y="6088"/>
              <a:ext cx="1148" cy="241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7" name="圆角矩形 14"/>
            <p:cNvSpPr/>
            <p:nvPr/>
          </p:nvSpPr>
          <p:spPr>
            <a:xfrm rot="5400000">
              <a:off x="10942" y="-1500"/>
              <a:ext cx="907" cy="10772"/>
            </a:xfrm>
            <a:custGeom>
              <a:avLst/>
              <a:gdLst>
                <a:gd name="connsiteX0" fmla="*/ 454 w 907"/>
                <a:gd name="connsiteY0" fmla="*/ 0 h 10772"/>
                <a:gd name="connsiteX1" fmla="*/ 454 w 907"/>
                <a:gd name="connsiteY1" fmla="*/ 0 h 10772"/>
                <a:gd name="connsiteX2" fmla="*/ 907 w 907"/>
                <a:gd name="connsiteY2" fmla="*/ 454 h 10772"/>
                <a:gd name="connsiteX3" fmla="*/ 884 w 907"/>
                <a:gd name="connsiteY3" fmla="*/ 10568 h 10772"/>
                <a:gd name="connsiteX4" fmla="*/ 0 w 907"/>
                <a:gd name="connsiteY4" fmla="*/ 10772 h 10772"/>
                <a:gd name="connsiteX5" fmla="*/ 0 w 907"/>
                <a:gd name="connsiteY5" fmla="*/ 454 h 10772"/>
                <a:gd name="connsiteX6" fmla="*/ 454 w 907"/>
                <a:gd name="connsiteY6" fmla="*/ 0 h 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 h="10772">
                  <a:moveTo>
                    <a:pt x="454" y="0"/>
                  </a:moveTo>
                  <a:lnTo>
                    <a:pt x="454" y="0"/>
                  </a:lnTo>
                  <a:cubicBezTo>
                    <a:pt x="704" y="0"/>
                    <a:pt x="907" y="203"/>
                    <a:pt x="907" y="454"/>
                  </a:cubicBezTo>
                  <a:lnTo>
                    <a:pt x="884" y="10568"/>
                  </a:lnTo>
                  <a:lnTo>
                    <a:pt x="0" y="10772"/>
                  </a:lnTo>
                  <a:lnTo>
                    <a:pt x="0" y="454"/>
                  </a:lnTo>
                  <a:cubicBezTo>
                    <a:pt x="0" y="203"/>
                    <a:pt x="203" y="0"/>
                    <a:pt x="454" y="0"/>
                  </a:cubicBezTo>
                  <a:close/>
                </a:path>
              </a:pathLst>
            </a:custGeom>
            <a:solidFill>
              <a:schemeClr val="accent2"/>
            </a:solidFill>
            <a:ln w="25400" cap="flat" cmpd="sng" algn="ctr">
              <a:noFill/>
              <a:prstDash val="solid"/>
            </a:ln>
            <a:effectLst/>
          </p:spPr>
          <p:txBody>
            <a:bodyPr lIns="87872" tIns="43935" rIns="87872" bIns="43935" rtlCol="0" anchor="ctr"/>
            <a:lstStyle/>
            <a:p>
              <a:pPr algn="ctr">
                <a:defRPr/>
              </a:pPr>
              <a:endParaRPr lang="zh-CN" altLang="en-US" sz="12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693" y="3641"/>
              <a:ext cx="938" cy="1235"/>
            </a:xfrm>
            <a:prstGeom prst="rect">
              <a:avLst/>
            </a:prstGeom>
            <a:noFill/>
          </p:spPr>
          <p:txBody>
            <a:bodyPr wrap="square" lIns="87872" tIns="43935" rIns="87872" bIns="43935" rtlCol="0">
              <a:spAutoFit/>
            </a:bodyPr>
            <a:lstStyle/>
            <a:p>
              <a:pPr>
                <a:defRPr/>
              </a:pPr>
              <a:r>
                <a:rPr lang="en-US" altLang="zh-CN" sz="4000" b="1" kern="0" dirty="0">
                  <a:solidFill>
                    <a:schemeClr val="accent2"/>
                  </a:solidFill>
                  <a:latin typeface="Arial Black" panose="020B0A04020102020204" pitchFamily="34" charset="0"/>
                  <a:ea typeface="微软雅黑" panose="020B0503020204020204" pitchFamily="34" charset="-122"/>
                </a:rPr>
                <a:t>A</a:t>
              </a:r>
              <a:endParaRPr lang="zh-CN" altLang="en-US" sz="400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4471" y="7725"/>
              <a:ext cx="938" cy="1235"/>
            </a:xfrm>
            <a:prstGeom prst="rect">
              <a:avLst/>
            </a:prstGeom>
            <a:noFill/>
          </p:spPr>
          <p:txBody>
            <a:bodyPr wrap="square" lIns="87872" tIns="43935" rIns="87872" bIns="43935" rtlCol="0">
              <a:spAutoFit/>
            </a:bodyPr>
            <a:lstStyle/>
            <a:p>
              <a:pPr>
                <a:defRPr/>
              </a:pPr>
              <a:r>
                <a:rPr lang="en-US" altLang="zh-CN" sz="4000" b="1" kern="0" dirty="0">
                  <a:solidFill>
                    <a:schemeClr val="accent4"/>
                  </a:solidFill>
                  <a:latin typeface="Arial Black" panose="020B0A04020102020204" pitchFamily="34" charset="0"/>
                  <a:ea typeface="微软雅黑" panose="020B0503020204020204" pitchFamily="34" charset="-122"/>
                </a:rPr>
                <a:t>B</a:t>
              </a:r>
              <a:endParaRPr lang="zh-CN" altLang="en-US" sz="4000" b="1" kern="0" dirty="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6417" y="4394"/>
              <a:ext cx="9996" cy="645"/>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粗实线绘制，长为6 ～ 10mm。</a:t>
              </a:r>
            </a:p>
          </p:txBody>
        </p:sp>
        <p:sp>
          <p:nvSpPr>
            <p:cNvPr id="12" name="TextBox 11"/>
            <p:cNvSpPr txBox="1"/>
            <p:nvPr/>
          </p:nvSpPr>
          <p:spPr>
            <a:xfrm>
              <a:off x="6010" y="8483"/>
              <a:ext cx="10402" cy="2609"/>
            </a:xfrm>
            <a:prstGeom prst="rect">
              <a:avLst/>
            </a:prstGeom>
            <a:noFill/>
          </p:spPr>
          <p:txBody>
            <a:bodyPr wrap="square" lIns="87872" tIns="43935" rIns="87872" bIns="43935" rtlCol="0">
              <a:spAutoFit/>
            </a:bodyPr>
            <a:lstStyle/>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宜采用阿拉伯数字，按顺序连续编排，并注写在剖切位置线的一侧，编号所在的一侧即为该断面的投射方向。</a:t>
              </a:r>
            </a:p>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图名：位于剖面图的下方或一侧，写上与该图相对应的剖切符号的编号。在图名下方画与之等长的粗实线，如1—1 断面图、2—2 断面图等。</a:t>
              </a:r>
            </a:p>
            <a:p>
              <a:pPr>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注意：材料图例的画法与剖面图相同</a:t>
              </a:r>
            </a:p>
          </p:txBody>
        </p:sp>
        <p:sp>
          <p:nvSpPr>
            <p:cNvPr id="16" name="文本框 15"/>
            <p:cNvSpPr txBox="1"/>
            <p:nvPr/>
          </p:nvSpPr>
          <p:spPr>
            <a:xfrm>
              <a:off x="7243" y="3596"/>
              <a:ext cx="7936" cy="701"/>
            </a:xfrm>
            <a:prstGeom prst="rect">
              <a:avLst/>
            </a:prstGeom>
            <a:noFill/>
          </p:spPr>
          <p:txBody>
            <a:bodyPr wrap="square" rtlCol="0">
              <a:spAutoFit/>
            </a:bodyPr>
            <a:lstStyle/>
            <a:p>
              <a:pPr algn="ctr"/>
              <a:r>
                <a:rPr lang="en-US" altLang="zh-CN" sz="2000" b="1">
                  <a:solidFill>
                    <a:schemeClr val="tx1"/>
                  </a:solidFill>
                  <a:latin typeface="微软雅黑" panose="020B0503020204020204" pitchFamily="34" charset="-122"/>
                  <a:ea typeface="微软雅黑" panose="020B0503020204020204" pitchFamily="34" charset="-122"/>
                </a:rPr>
                <a:t>（一）剖切位置线</a:t>
              </a:r>
            </a:p>
          </p:txBody>
        </p:sp>
        <p:sp>
          <p:nvSpPr>
            <p:cNvPr id="17" name="文本框 16"/>
            <p:cNvSpPr txBox="1"/>
            <p:nvPr/>
          </p:nvSpPr>
          <p:spPr>
            <a:xfrm>
              <a:off x="7447" y="7663"/>
              <a:ext cx="7936" cy="701"/>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（二）编号</a:t>
              </a:r>
            </a:p>
          </p:txBody>
        </p:sp>
      </p:grpSp>
      <p:sp>
        <p:nvSpPr>
          <p:cNvPr id="8" name="文本框 7"/>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标注</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024255" y="311848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492625" y="311848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7990205" y="311848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024255" y="143510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（一）绘图范围不同</a:t>
            </a:r>
          </a:p>
        </p:txBody>
      </p:sp>
      <p:sp>
        <p:nvSpPr>
          <p:cNvPr id="22" name="文本框 8"/>
          <p:cNvSpPr txBox="1"/>
          <p:nvPr/>
        </p:nvSpPr>
        <p:spPr>
          <a:xfrm>
            <a:off x="8308340" y="143510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（三）剖切平面不同</a:t>
            </a:r>
          </a:p>
        </p:txBody>
      </p:sp>
      <p:sp>
        <p:nvSpPr>
          <p:cNvPr id="24" name="文本框 23"/>
          <p:cNvSpPr txBox="1"/>
          <p:nvPr/>
        </p:nvSpPr>
        <p:spPr>
          <a:xfrm>
            <a:off x="4152265" y="3510280"/>
            <a:ext cx="313499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（二）剖切符号的标注不同</a:t>
            </a:r>
          </a:p>
        </p:txBody>
      </p:sp>
      <p:cxnSp>
        <p:nvCxnSpPr>
          <p:cNvPr id="25" name="直接连接符 24"/>
          <p:cNvCxnSpPr/>
          <p:nvPr/>
        </p:nvCxnSpPr>
        <p:spPr>
          <a:xfrm>
            <a:off x="10780395" y="145542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276465" y="342265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347720" y="342963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6886575" y="232918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361295" y="351726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023620" y="1856740"/>
            <a:ext cx="2789555" cy="12096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断面图：只画出形体被剖开后断面的投影，即“面”的投影；</a:t>
            </a:r>
          </a:p>
          <a:p>
            <a:pPr algn="r">
              <a:lnSpc>
                <a:spcPct val="130000"/>
              </a:lnSpc>
            </a:pPr>
            <a:r>
              <a:rPr lang="zh-CN" altLang="en-US" sz="1400" dirty="0">
                <a:solidFill>
                  <a:schemeClr val="tx1">
                    <a:lumMod val="85000"/>
                    <a:lumOff val="15000"/>
                  </a:schemeClr>
                </a:solidFill>
                <a:cs typeface="+mn-ea"/>
                <a:sym typeface="+mn-lt"/>
              </a:rPr>
              <a:t>剖面图：还应画出剩余部分形体的投影，即“体”的投影。</a:t>
            </a:r>
          </a:p>
        </p:txBody>
      </p:sp>
      <p:sp>
        <p:nvSpPr>
          <p:cNvPr id="32" name="矩形 31"/>
          <p:cNvSpPr/>
          <p:nvPr/>
        </p:nvSpPr>
        <p:spPr>
          <a:xfrm>
            <a:off x="7621905" y="1856740"/>
            <a:ext cx="3150235" cy="6502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剖面图中的剖切平面可转折，断面图中的剖切平面则不转折。（图1-4-8）</a:t>
            </a:r>
          </a:p>
        </p:txBody>
      </p:sp>
      <p:sp>
        <p:nvSpPr>
          <p:cNvPr id="33" name="矩形 32"/>
          <p:cNvSpPr/>
          <p:nvPr/>
        </p:nvSpPr>
        <p:spPr>
          <a:xfrm>
            <a:off x="4491990" y="3974465"/>
            <a:ext cx="2729865"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断面图的剖切符号只画出剖切位置线，不画投射方向线，用编号的书写位置来表示投射方向。</a:t>
            </a:r>
          </a:p>
        </p:txBody>
      </p:sp>
      <p:cxnSp>
        <p:nvCxnSpPr>
          <p:cNvPr id="3" name="直接连接符 2"/>
          <p:cNvCxnSpPr/>
          <p:nvPr/>
        </p:nvCxnSpPr>
        <p:spPr>
          <a:xfrm>
            <a:off x="3812540" y="137350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剖面图与断面图的区别</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87260" y="4012565"/>
            <a:ext cx="4752000" cy="260647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断面图的种类</a:t>
            </a:r>
          </a:p>
        </p:txBody>
      </p:sp>
      <p:grpSp>
        <p:nvGrpSpPr>
          <p:cNvPr id="9" name="组合 8"/>
          <p:cNvGrpSpPr/>
          <p:nvPr>
            <p:custDataLst>
              <p:tags r:id="rId5"/>
            </p:custDataLst>
          </p:nvPr>
        </p:nvGrpSpPr>
        <p:grpSpPr>
          <a:xfrm>
            <a:off x="988060" y="1219835"/>
            <a:ext cx="10253345" cy="1757680"/>
            <a:chOff x="7717" y="4423"/>
            <a:chExt cx="8888" cy="2768"/>
          </a:xfrm>
        </p:grpSpPr>
        <p:grpSp>
          <p:nvGrpSpPr>
            <p:cNvPr id="31" name="组合 30"/>
            <p:cNvGrpSpPr/>
            <p:nvPr/>
          </p:nvGrpSpPr>
          <p:grpSpPr>
            <a:xfrm>
              <a:off x="7717" y="4423"/>
              <a:ext cx="8888" cy="2768"/>
              <a:chOff x="4467232" y="3408332"/>
              <a:chExt cx="5369565" cy="1757193"/>
            </a:xfrm>
          </p:grpSpPr>
          <p:sp>
            <p:nvSpPr>
              <p:cNvPr id="32" name="矩形 31"/>
              <p:cNvSpPr/>
              <p:nvPr>
                <p:custDataLst>
                  <p:tags r:id="rId7"/>
                </p:custDataLst>
              </p:nvPr>
            </p:nvSpPr>
            <p:spPr>
              <a:xfrm>
                <a:off x="4467232" y="3408332"/>
                <a:ext cx="5369565" cy="1757193"/>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6" y="4935"/>
              <a:ext cx="8270" cy="1744"/>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（一）移出断面</a:t>
              </a:r>
            </a:p>
            <a:p>
              <a:pPr algn="just" fontAlgn="auto">
                <a:lnSpc>
                  <a:spcPct val="150000"/>
                </a:lnSpc>
              </a:pPr>
              <a:r>
                <a:rPr lang="zh-CN" altLang="en-US" sz="1600" b="1" dirty="0">
                  <a:latin typeface="Arial" panose="020B0604020202020204" pitchFamily="34" charset="0"/>
                  <a:sym typeface="+mn-ea"/>
                </a:rPr>
                <a:t>断面图画在形体投影图的外面。</a:t>
              </a:r>
            </a:p>
            <a:p>
              <a:pPr algn="just" fontAlgn="auto">
                <a:lnSpc>
                  <a:spcPct val="150000"/>
                </a:lnSpc>
              </a:pPr>
              <a:r>
                <a:rPr lang="zh-CN" altLang="en-US" sz="1600" b="1" dirty="0">
                  <a:latin typeface="Arial" panose="020B0604020202020204" pitchFamily="34" charset="0"/>
                  <a:sym typeface="+mn-ea"/>
                </a:rPr>
                <a:t>当断面图较多的时候常采用移出断面（图 1-4-9），往往采用较大比例绘制。</a:t>
              </a:r>
            </a:p>
          </p:txBody>
        </p:sp>
      </p:grpSp>
      <p:pic>
        <p:nvPicPr>
          <p:cNvPr id="2" name="图片 1"/>
          <p:cNvPicPr>
            <a:picLocks noChangeAspect="1"/>
          </p:cNvPicPr>
          <p:nvPr/>
        </p:nvPicPr>
        <p:blipFill>
          <a:blip r:embed="rId12">
            <a:clrChange>
              <a:clrFrom>
                <a:srgbClr val="FFFFFF">
                  <a:alpha val="100000"/>
                </a:srgbClr>
              </a:clrFrom>
              <a:clrTo>
                <a:srgbClr val="FFFFFF">
                  <a:alpha val="100000"/>
                  <a:alpha val="0"/>
                </a:srgbClr>
              </a:clrTo>
            </a:clrChange>
          </a:blip>
          <a:stretch>
            <a:fillRect/>
          </a:stretch>
        </p:blipFill>
        <p:spPr>
          <a:xfrm>
            <a:off x="2148205" y="2977515"/>
            <a:ext cx="7896225" cy="37623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1315869"/>
            <a:ext cx="749177" cy="432670"/>
            <a:chOff x="514350" y="1129586"/>
            <a:chExt cx="720000" cy="415819"/>
          </a:xfrm>
          <a:solidFill>
            <a:srgbClr val="FFFFFF">
              <a:lumMod val="95000"/>
              <a:alpha val="42000"/>
            </a:srgbClr>
          </a:solidFill>
        </p:grpSpPr>
        <p:sp>
          <p:nvSpPr>
            <p:cNvPr id="60" name="任意多边形: 形状 59"/>
            <p:cNvSpPr/>
            <p:nvPr>
              <p:custDataLst>
                <p:tags r:id="rId9"/>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10"/>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81788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断面图的种类</a:t>
            </a:r>
          </a:p>
        </p:txBody>
      </p:sp>
      <p:grpSp>
        <p:nvGrpSpPr>
          <p:cNvPr id="9" name="组合 8"/>
          <p:cNvGrpSpPr/>
          <p:nvPr>
            <p:custDataLst>
              <p:tags r:id="rId5"/>
            </p:custDataLst>
          </p:nvPr>
        </p:nvGrpSpPr>
        <p:grpSpPr>
          <a:xfrm>
            <a:off x="988060" y="1748155"/>
            <a:ext cx="10253345" cy="3343275"/>
            <a:chOff x="7717" y="4423"/>
            <a:chExt cx="8888" cy="5265"/>
          </a:xfrm>
        </p:grpSpPr>
        <p:grpSp>
          <p:nvGrpSpPr>
            <p:cNvPr id="31" name="组合 30"/>
            <p:cNvGrpSpPr/>
            <p:nvPr/>
          </p:nvGrpSpPr>
          <p:grpSpPr>
            <a:xfrm>
              <a:off x="7717" y="4423"/>
              <a:ext cx="8888" cy="5265"/>
              <a:chOff x="4467232" y="3408332"/>
              <a:chExt cx="5369565" cy="3342349"/>
            </a:xfrm>
          </p:grpSpPr>
          <p:sp>
            <p:nvSpPr>
              <p:cNvPr id="32" name="矩形 31"/>
              <p:cNvSpPr/>
              <p:nvPr>
                <p:custDataLst>
                  <p:tags r:id="rId7"/>
                </p:custDataLst>
              </p:nvPr>
            </p:nvSpPr>
            <p:spPr>
              <a:xfrm>
                <a:off x="4467232" y="3408332"/>
                <a:ext cx="5369565" cy="3342349"/>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33" name="等腰三角形 32"/>
              <p:cNvSpPr/>
              <p:nvPr>
                <p:custDataLst>
                  <p:tags r:id="rId8"/>
                </p:custDataLst>
              </p:nvPr>
            </p:nvSpPr>
            <p:spPr>
              <a:xfrm rot="5400000">
                <a:off x="7448465" y="4834118"/>
                <a:ext cx="283392" cy="92743"/>
              </a:xfrm>
              <a:prstGeom prst="triangle">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grpSp>
        <p:sp>
          <p:nvSpPr>
            <p:cNvPr id="6" name="文本框 5"/>
            <p:cNvSpPr txBox="1"/>
            <p:nvPr>
              <p:custDataLst>
                <p:tags r:id="rId6"/>
              </p:custDataLst>
            </p:nvPr>
          </p:nvSpPr>
          <p:spPr>
            <a:xfrm>
              <a:off x="8026" y="4935"/>
              <a:ext cx="8270" cy="4071"/>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（二）重合断面</a:t>
              </a:r>
            </a:p>
            <a:p>
              <a:pPr algn="just" fontAlgn="auto">
                <a:lnSpc>
                  <a:spcPct val="150000"/>
                </a:lnSpc>
              </a:pPr>
              <a:r>
                <a:rPr lang="zh-CN" altLang="en-US" sz="1600" b="1" dirty="0">
                  <a:latin typeface="Arial" panose="020B0604020202020204" pitchFamily="34" charset="0"/>
                  <a:sym typeface="+mn-ea"/>
                </a:rPr>
                <a:t>按照与原图样相同的比例绘制，旋转 90° 后重叠在原图样上。当断面不多且断面图形并不复杂时，可以采用重合断面（图 1-4-10）。</a:t>
              </a:r>
            </a:p>
            <a:p>
              <a:pPr algn="just" fontAlgn="auto">
                <a:lnSpc>
                  <a:spcPct val="150000"/>
                </a:lnSpc>
              </a:pPr>
              <a:r>
                <a:rPr lang="zh-CN" altLang="en-US" sz="1600" b="1" dirty="0">
                  <a:latin typeface="Arial" panose="020B0604020202020204" pitchFamily="34" charset="0"/>
                  <a:sym typeface="+mn-ea"/>
                </a:rPr>
                <a:t>重合断面图的比例应与原投影图一致。断面轮廓线可能是闭合的（图 1-4-11），也可能是不闭合的（图 1-4-12），此时应于断面轮廓线的内侧加画图例符号。</a:t>
              </a:r>
            </a:p>
            <a:p>
              <a:pPr algn="just" fontAlgn="auto">
                <a:lnSpc>
                  <a:spcPct val="150000"/>
                </a:lnSpc>
              </a:pPr>
              <a:r>
                <a:rPr lang="zh-CN" altLang="en-US" sz="1600" b="1" dirty="0">
                  <a:latin typeface="Arial" panose="020B0604020202020204" pitchFamily="34" charset="0"/>
                  <a:sym typeface="+mn-ea"/>
                </a:rPr>
                <a:t>对于单一的长向杆件，也可在杆件投影图的某一处用折断线断开，然后将断面图画于其中，如图 1-4-13 所示。同样，钢屋架的大样图也采用断开画法。</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1315869"/>
            <a:ext cx="749177" cy="432670"/>
            <a:chOff x="514350" y="1129586"/>
            <a:chExt cx="720000" cy="415819"/>
          </a:xfrm>
          <a:solidFill>
            <a:srgbClr val="FFFFFF">
              <a:lumMod val="95000"/>
              <a:alpha val="42000"/>
            </a:srgbClr>
          </a:solidFill>
        </p:grpSpPr>
        <p:sp>
          <p:nvSpPr>
            <p:cNvPr id="60" name="任意多边形: 形状 59"/>
            <p:cNvSpPr/>
            <p:nvPr>
              <p:custDataLst>
                <p:tags r:id="rId5"/>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6"/>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81788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断面图的种类</a:t>
            </a:r>
          </a:p>
        </p:txBody>
      </p:sp>
      <p:pic>
        <p:nvPicPr>
          <p:cNvPr id="2" name="图片 1"/>
          <p:cNvPicPr>
            <a:picLocks noChangeAspect="1"/>
          </p:cNvPicPr>
          <p:nvPr/>
        </p:nvPicPr>
        <p:blipFill>
          <a:blip r:embed="rId8"/>
          <a:stretch>
            <a:fillRect/>
          </a:stretch>
        </p:blipFill>
        <p:spPr>
          <a:xfrm>
            <a:off x="865505" y="1985645"/>
            <a:ext cx="5112000" cy="4503045"/>
          </a:xfrm>
          <a:prstGeom prst="rect">
            <a:avLst/>
          </a:prstGeom>
        </p:spPr>
      </p:pic>
      <p:pic>
        <p:nvPicPr>
          <p:cNvPr id="4" name="图片 3"/>
          <p:cNvPicPr>
            <a:picLocks noChangeAspect="1"/>
          </p:cNvPicPr>
          <p:nvPr/>
        </p:nvPicPr>
        <p:blipFill>
          <a:blip r:embed="rId9"/>
          <a:stretch>
            <a:fillRect/>
          </a:stretch>
        </p:blipFill>
        <p:spPr>
          <a:xfrm>
            <a:off x="6208395" y="651510"/>
            <a:ext cx="5292000" cy="5837136"/>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455031"/>
            <a:ext cx="6290310" cy="329320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掌握剖面图的绘图方法与步骤。</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掌握剖面图与断面图的区别。</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继续练习使用绘图仪器和工具。</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继续练习图线绘图</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通过练习绘制图样，严格执行建筑制图标准的规定和建筑技术要求，做到</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绘制图样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2"/>
          <p:cNvSpPr txBox="1"/>
          <p:nvPr/>
        </p:nvSpPr>
        <p:spPr>
          <a:xfrm>
            <a:off x="1634490" y="3148330"/>
            <a:ext cx="4460240" cy="2301875"/>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制图的基本知识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投影的基本知识</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形体的投影知识</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 name="TextBox 52"/>
          <p:cNvSpPr txBox="1"/>
          <p:nvPr/>
        </p:nvSpPr>
        <p:spPr>
          <a:xfrm>
            <a:off x="6094730" y="3148330"/>
            <a:ext cx="4460240"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单元四  剖面图与断面图</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单元五  轴测投影图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4584143"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grpSp>
        <p:nvGrpSpPr>
          <p:cNvPr id="4" name="装饰 20"/>
          <p:cNvGrpSpPr>
            <a:grpSpLocks noChangeAspect="1"/>
          </p:cNvGrpSpPr>
          <p:nvPr>
            <p:custDataLst>
              <p:tags r:id="rId3"/>
            </p:custDataLst>
          </p:nvPr>
        </p:nvGrpSpPr>
        <p:grpSpPr>
          <a:xfrm flipH="1" flipV="1">
            <a:off x="587326" y="1680210"/>
            <a:ext cx="875665" cy="764540"/>
            <a:chOff x="3213087" y="1347855"/>
            <a:chExt cx="723913" cy="631688"/>
          </a:xfrm>
          <a:solidFill>
            <a:schemeClr val="bg1">
              <a:lumMod val="75000"/>
            </a:schemeClr>
          </a:solidFill>
        </p:grpSpPr>
        <p:sp>
          <p:nvSpPr>
            <p:cNvPr id="5" name="任意多边形: 形状 21"/>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任意多边形: 形状 22"/>
            <p:cNvSpPr>
              <a:spLocks noChangeAspect="1"/>
            </p:cNvSpPr>
            <p:nvPr>
              <p:custDataLst>
                <p:tags r:id="rId8"/>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 name="文本框 2"/>
          <p:cNvSpPr txBox="1"/>
          <p:nvPr>
            <p:custDataLst>
              <p:tags r:id="rId4"/>
            </p:custDataLst>
          </p:nvPr>
        </p:nvSpPr>
        <p:spPr>
          <a:xfrm>
            <a:off x="609556" y="2743222"/>
            <a:ext cx="3657600" cy="7620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任务主题</a:t>
            </a:r>
          </a:p>
        </p:txBody>
      </p:sp>
      <p:pic>
        <p:nvPicPr>
          <p:cNvPr id="10" name="图片 9"/>
          <p:cNvPicPr>
            <a:picLocks noChangeAspect="1"/>
          </p:cNvPicPr>
          <p:nvPr>
            <p:custDataLst>
              <p:tags r:id="rId5"/>
            </p:custDataLst>
          </p:nvPr>
        </p:nvPicPr>
        <p:blipFill rotWithShape="1">
          <a:blip r:embed="rId10"/>
          <a:srcRect l="303" r="303"/>
          <a:stretch>
            <a:fillRect/>
          </a:stretch>
        </p:blipFill>
        <p:spPr>
          <a:xfrm>
            <a:off x="5181551" y="1219210"/>
            <a:ext cx="6400800" cy="2712733"/>
          </a:xfrm>
          <a:custGeom>
            <a:avLst/>
            <a:gdLst/>
            <a:ahLst/>
            <a:cxnLst>
              <a:cxn ang="3">
                <a:pos x="hc" y="t"/>
              </a:cxn>
              <a:cxn ang="cd2">
                <a:pos x="l" y="vc"/>
              </a:cxn>
              <a:cxn ang="cd4">
                <a:pos x="hc" y="b"/>
              </a:cxn>
              <a:cxn ang="0">
                <a:pos x="r" y="vc"/>
              </a:cxn>
            </a:cxnLst>
            <a:rect l="l" t="t" r="r" b="b"/>
            <a:pathLst>
              <a:path w="10080" h="3120">
                <a:moveTo>
                  <a:pt x="0" y="0"/>
                </a:moveTo>
                <a:lnTo>
                  <a:pt x="10080" y="0"/>
                </a:lnTo>
                <a:lnTo>
                  <a:pt x="10080" y="3120"/>
                </a:lnTo>
                <a:lnTo>
                  <a:pt x="0" y="3120"/>
                </a:lnTo>
                <a:lnTo>
                  <a:pt x="0" y="0"/>
                </a:lnTo>
                <a:close/>
              </a:path>
            </a:pathLst>
          </a:custGeom>
        </p:spPr>
      </p:pic>
      <p:sp>
        <p:nvSpPr>
          <p:cNvPr id="11" name="Title 6"/>
          <p:cNvSpPr txBox="1"/>
          <p:nvPr>
            <p:custDataLst>
              <p:tags r:id="rId6"/>
            </p:custDataLst>
          </p:nvPr>
        </p:nvSpPr>
        <p:spPr>
          <a:xfrm>
            <a:off x="5181592" y="4236751"/>
            <a:ext cx="6400851" cy="124969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识读工程图样，进行图样绘制</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钢筋混凝土梁形状的直观图如图 1-4-14 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a:off x="0" y="0"/>
            <a:ext cx="12192000" cy="22254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descr="D:\meihua_service_cache\jpg/4ab6ea02be52135458ef7508278ecdc2.jpg4ab6ea02be52135458ef7508278ecdc2"/>
          <p:cNvPicPr preferRelativeResize="0">
            <a:picLocks noChangeAspect="1"/>
          </p:cNvPicPr>
          <p:nvPr>
            <p:custDataLst>
              <p:tags r:id="rId3"/>
            </p:custDataLst>
          </p:nvPr>
        </p:nvPicPr>
        <p:blipFill>
          <a:blip r:embed="rId13"/>
          <a:srcRect r="25000"/>
          <a:stretch>
            <a:fillRect/>
          </a:stretch>
        </p:blipFill>
        <p:spPr>
          <a:xfrm>
            <a:off x="0" y="2022"/>
            <a:ext cx="3480047" cy="2610035"/>
          </a:xfrm>
          <a:prstGeom prst="rect">
            <a:avLst/>
          </a:prstGeom>
          <a:noFill/>
        </p:spPr>
      </p:pic>
      <p:sp>
        <p:nvSpPr>
          <p:cNvPr id="14" name="直角三角形 13"/>
          <p:cNvSpPr/>
          <p:nvPr>
            <p:custDataLst>
              <p:tags r:id="rId4"/>
            </p:custDataLst>
          </p:nvPr>
        </p:nvSpPr>
        <p:spPr>
          <a:xfrm rot="5400000">
            <a:off x="3464951" y="2239806"/>
            <a:ext cx="384014" cy="353823"/>
          </a:xfrm>
          <a:prstGeom prst="rtTriangle">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15" name="组合 14"/>
          <p:cNvGrpSpPr/>
          <p:nvPr>
            <p:custDataLst>
              <p:tags r:id="rId5"/>
            </p:custDataLst>
          </p:nvPr>
        </p:nvGrpSpPr>
        <p:grpSpPr>
          <a:xfrm>
            <a:off x="10817107" y="-1"/>
            <a:ext cx="544948" cy="653143"/>
            <a:chOff x="10871392" y="4728319"/>
            <a:chExt cx="631880" cy="831143"/>
          </a:xfrm>
        </p:grpSpPr>
        <p:sp>
          <p:nvSpPr>
            <p:cNvPr id="16" name="任意多边形: 形状 11"/>
            <p:cNvSpPr/>
            <p:nvPr>
              <p:custDataLst>
                <p:tags r:id="rId10"/>
              </p:custDataLst>
            </p:nvPr>
          </p:nvSpPr>
          <p:spPr>
            <a:xfrm>
              <a:off x="10871392" y="4728319"/>
              <a:ext cx="631880"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3">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endParaRPr>
            </a:p>
          </p:txBody>
        </p:sp>
        <p:sp>
          <p:nvSpPr>
            <p:cNvPr id="17" name="PA_ImportSvg_636718263529450003"/>
            <p:cNvSpPr/>
            <p:nvPr>
              <p:custDataLst>
                <p:tags r:id="rId11"/>
              </p:custDataLst>
            </p:nvPr>
          </p:nvSpPr>
          <p:spPr>
            <a:xfrm rot="10800000">
              <a:off x="10970634" y="4880728"/>
              <a:ext cx="407148" cy="31733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cxnSp>
        <p:nvCxnSpPr>
          <p:cNvPr id="9" name="直接连接符 8"/>
          <p:cNvCxnSpPr/>
          <p:nvPr>
            <p:custDataLst>
              <p:tags r:id="rId6"/>
            </p:custDataLst>
          </p:nvPr>
        </p:nvCxnSpPr>
        <p:spPr>
          <a:xfrm>
            <a:off x="652170" y="4575903"/>
            <a:ext cx="1085215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7"/>
            </p:custDataLst>
          </p:nvPr>
        </p:nvSpPr>
        <p:spPr>
          <a:xfrm>
            <a:off x="652145" y="3161665"/>
            <a:ext cx="5132705" cy="10782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kern="0" spc="0" dirty="0">
                <a:solidFill>
                  <a:schemeClr val="tx1">
                    <a:lumMod val="50000"/>
                    <a:lumOff val="50000"/>
                  </a:schemeClr>
                </a:solidFill>
                <a:uFillTx/>
                <a:latin typeface="Arial" panose="020B0604020202020204" pitchFamily="34" charset="0"/>
                <a:ea typeface="微软雅黑" panose="020B0503020204020204" pitchFamily="34" charset="-122"/>
              </a:rPr>
              <a:t>【步骤 1】识读并确定能表现钢筋混凝土梁造型特点的断面图的位 置，如图1-4-15所示，1—1、2—2、3—3。</a:t>
            </a:r>
          </a:p>
        </p:txBody>
      </p:sp>
      <p:sp>
        <p:nvSpPr>
          <p:cNvPr id="22" name="文本框 21"/>
          <p:cNvSpPr txBox="1"/>
          <p:nvPr>
            <p:custDataLst>
              <p:tags r:id="rId8"/>
            </p:custDataLst>
          </p:nvPr>
        </p:nvSpPr>
        <p:spPr>
          <a:xfrm>
            <a:off x="652145" y="5067300"/>
            <a:ext cx="5452110" cy="10782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800" dirty="0">
                <a:solidFill>
                  <a:schemeClr val="tx1">
                    <a:lumMod val="50000"/>
                    <a:lumOff val="50000"/>
                  </a:schemeClr>
                </a:solidFill>
                <a:latin typeface="Arial" panose="020B0604020202020204" pitchFamily="34" charset="0"/>
                <a:ea typeface="微软雅黑" panose="020B0503020204020204" pitchFamily="34" charset="-122"/>
              </a:rPr>
              <a:t>【步骤 2】做断面图，如图 1-4-16 所示。</a:t>
            </a:r>
          </a:p>
        </p:txBody>
      </p:sp>
      <p:sp>
        <p:nvSpPr>
          <p:cNvPr id="4" name="文本框 3"/>
          <p:cNvSpPr txBox="1"/>
          <p:nvPr>
            <p:custDataLst>
              <p:tags r:id="rId9"/>
            </p:custDataLst>
          </p:nvPr>
        </p:nvSpPr>
        <p:spPr>
          <a:xfrm>
            <a:off x="4255810" y="800283"/>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altLang="en-US" sz="3600" b="1" spc="300" dirty="0">
                <a:solidFill>
                  <a:schemeClr val="lt1"/>
                </a:solidFill>
                <a:latin typeface="Arial" panose="020B0604020202020204" pitchFamily="34" charset="0"/>
                <a:ea typeface="微软雅黑" panose="020B0503020204020204" pitchFamily="34" charset="-122"/>
              </a:rPr>
              <a:t>任务实施</a:t>
            </a:r>
          </a:p>
        </p:txBody>
      </p:sp>
      <p:pic>
        <p:nvPicPr>
          <p:cNvPr id="2" name="图片 1"/>
          <p:cNvPicPr>
            <a:picLocks noChangeAspect="1"/>
          </p:cNvPicPr>
          <p:nvPr/>
        </p:nvPicPr>
        <p:blipFill>
          <a:blip r:embed="rId14"/>
          <a:stretch>
            <a:fillRect/>
          </a:stretch>
        </p:blipFill>
        <p:spPr>
          <a:xfrm>
            <a:off x="6104255" y="2923540"/>
            <a:ext cx="5400000" cy="1554671"/>
          </a:xfrm>
          <a:prstGeom prst="rect">
            <a:avLst/>
          </a:prstGeom>
        </p:spPr>
      </p:pic>
      <p:pic>
        <p:nvPicPr>
          <p:cNvPr id="3" name="图片 2"/>
          <p:cNvPicPr>
            <a:picLocks noChangeAspect="1"/>
          </p:cNvPicPr>
          <p:nvPr/>
        </p:nvPicPr>
        <p:blipFill>
          <a:blip r:embed="rId15"/>
          <a:stretch>
            <a:fillRect/>
          </a:stretch>
        </p:blipFill>
        <p:spPr>
          <a:xfrm>
            <a:off x="7110730" y="4727575"/>
            <a:ext cx="3386854" cy="1332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单元四    剖面图与断面图</a:t>
            </a:r>
          </a:p>
        </p:txBody>
      </p:sp>
      <p:sp>
        <p:nvSpPr>
          <p:cNvPr id="3" name="文本占位符 2"/>
          <p:cNvSpPr>
            <a:spLocks noGrp="1"/>
          </p:cNvSpPr>
          <p:nvPr>
            <p:ph type="body" idx="1"/>
          </p:nvPr>
        </p:nvSpPr>
        <p:spPr>
          <a:xfrm>
            <a:off x="669925" y="3076575"/>
            <a:ext cx="6963410" cy="1568450"/>
          </a:xfrm>
        </p:spPr>
        <p:txBody>
          <a:bodyPr wrap="square">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本单元的主要内容是介绍对复杂的工程形体，“国标”规定的多种表达方法，如剖面图、断面图的画法等。本单元的主要识读原则和技巧是要从工程实际出发，去想象如何将复杂的建筑形体的内外构造用特定的方法表达清楚的原理和过程。</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07987" y="3428996"/>
            <a:ext cx="7535545"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掌握剖面图的画法、尺寸标注、建筑图例。</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了解剖面图的基本概念、种类。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会识读剖面图并标注尺寸</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结合建筑工程规范标准，进行剖面图识图，熟悉各种常用材料图例及</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说明</a:t>
            </a:r>
            <a:r>
              <a:rPr lang="zh-CN" altLang="en-US" sz="180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识读工程图纸的基本功，打好基本功，才能追求精湛技术。</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307987" y="2744378"/>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剖面图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326072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l">
              <a:defRPr/>
            </a:pPr>
            <a:r>
              <a:rPr lang="zh-CN" altLang="en-US" sz="4000" b="1" dirty="0">
                <a:solidFill>
                  <a:schemeClr val="bg1"/>
                </a:solidFill>
                <a:latin typeface="微软雅黑" panose="020B0503020204020204" pitchFamily="34" charset="-122"/>
                <a:ea typeface="微软雅黑" panose="020B0503020204020204" pitchFamily="34" charset="-122"/>
              </a:rPr>
              <a:t>剖面图的基本概念</a:t>
            </a:r>
          </a:p>
        </p:txBody>
      </p:sp>
      <p:sp>
        <p:nvSpPr>
          <p:cNvPr id="69634" name="Rectangle 2"/>
          <p:cNvSpPr>
            <a:spLocks noGrp="1" noChangeArrowheads="1"/>
          </p:cNvSpPr>
          <p:nvPr/>
        </p:nvSpPr>
        <p:spPr bwMode="auto">
          <a:xfrm>
            <a:off x="837565" y="4642168"/>
            <a:ext cx="10516870" cy="133794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在画形体投影图时，形体上不可见的轮廓线在投影图上需用虚线画出。假想地将形体剖开，让它的内部构造显露出来，使形体的不可见部分变为可见部分，从而可用实线表示其形状。如图 1-4-1 所示，假想用剖切平面 </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Q </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将双杯基础剖开，并向</a:t>
            </a:r>
            <a:r>
              <a:rPr altLang="zh-CN" sz="1800" b="1" i="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W </a:t>
            </a: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面进行投影。</a:t>
            </a:r>
          </a:p>
        </p:txBody>
      </p:sp>
      <p:pic>
        <p:nvPicPr>
          <p:cNvPr id="6" name="图片 5"/>
          <p:cNvPicPr>
            <a:picLocks noChangeAspect="1"/>
          </p:cNvPicPr>
          <p:nvPr/>
        </p:nvPicPr>
        <p:blipFill>
          <a:blip r:embed="rId3"/>
          <a:stretch>
            <a:fillRect/>
          </a:stretch>
        </p:blipFill>
        <p:spPr>
          <a:xfrm>
            <a:off x="4707890" y="-12065"/>
            <a:ext cx="7292418" cy="374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0" name="矩形 39"/>
          <p:cNvSpPr/>
          <p:nvPr/>
        </p:nvSpPr>
        <p:spPr>
          <a:xfrm>
            <a:off x="1106805" y="183832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（一）全剖面图</a:t>
            </a:r>
          </a:p>
        </p:txBody>
      </p:sp>
      <p:sp>
        <p:nvSpPr>
          <p:cNvPr id="41" name="矩形 40"/>
          <p:cNvSpPr/>
          <p:nvPr/>
        </p:nvSpPr>
        <p:spPr>
          <a:xfrm>
            <a:off x="1106805" y="2233930"/>
            <a:ext cx="2729865" cy="14890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全剖面图是用一个剖切平面把物体整个切开后所画出的剖面图，如图 1-4-2 所示。图1-4-2（a）表示房屋的平面全剖图，（b）为房屋的平面剖切直观立体图。</a:t>
            </a:r>
          </a:p>
        </p:txBody>
      </p:sp>
      <p:sp>
        <p:nvSpPr>
          <p:cNvPr id="42" name="矩形 41"/>
          <p:cNvSpPr/>
          <p:nvPr/>
        </p:nvSpPr>
        <p:spPr>
          <a:xfrm>
            <a:off x="2043288" y="4121704"/>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（二）半剖面图</a:t>
            </a:r>
          </a:p>
        </p:txBody>
      </p:sp>
      <p:sp>
        <p:nvSpPr>
          <p:cNvPr id="43" name="矩形 42"/>
          <p:cNvSpPr/>
          <p:nvPr/>
        </p:nvSpPr>
        <p:spPr>
          <a:xfrm>
            <a:off x="1106805" y="4490085"/>
            <a:ext cx="2729865" cy="17684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如果被剖切的形体是对称的，画图时常把投影图的一半画成剖面图，另一半画形体的外形图，这个组合而成的投影图叫半剖面图。如图1-4-3 所示为一个杯形基础的半剖面图。</a:t>
            </a:r>
          </a:p>
        </p:txBody>
      </p:sp>
      <p:sp>
        <p:nvSpPr>
          <p:cNvPr id="44" name="矩形 43"/>
          <p:cNvSpPr/>
          <p:nvPr/>
        </p:nvSpPr>
        <p:spPr>
          <a:xfrm>
            <a:off x="8088008" y="1838068"/>
            <a:ext cx="201676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（三）局部剖面图</a:t>
            </a:r>
          </a:p>
        </p:txBody>
      </p:sp>
      <p:sp>
        <p:nvSpPr>
          <p:cNvPr id="45" name="矩形 44"/>
          <p:cNvSpPr/>
          <p:nvPr/>
        </p:nvSpPr>
        <p:spPr>
          <a:xfrm>
            <a:off x="8087995" y="2233930"/>
            <a:ext cx="3180715" cy="1209675"/>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用剖切平面局部地剖开物体，以显示物体该局部的内部形状，所画出的剖面图称为局部剖面图。如图1-4-4 所示为杯形基础的局部剖面图。</a:t>
            </a:r>
          </a:p>
        </p:txBody>
      </p:sp>
      <p:sp>
        <p:nvSpPr>
          <p:cNvPr id="46" name="矩形 45"/>
          <p:cNvSpPr/>
          <p:nvPr/>
        </p:nvSpPr>
        <p:spPr>
          <a:xfrm>
            <a:off x="8088008" y="4121517"/>
            <a:ext cx="2016760"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（四）阶梯剖面图</a:t>
            </a:r>
          </a:p>
        </p:txBody>
      </p:sp>
      <p:sp>
        <p:nvSpPr>
          <p:cNvPr id="47" name="矩形 46"/>
          <p:cNvSpPr/>
          <p:nvPr/>
        </p:nvSpPr>
        <p:spPr>
          <a:xfrm>
            <a:off x="8087995" y="4490085"/>
            <a:ext cx="2969260" cy="2327910"/>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当物体内部的形状比较复杂，而且又分布在不同的层次上时，则可采用几个相互平行的剖切平面对物体进行剖切，然后将各剖切平面所截到的形状同时画在一个剖面图中，所得到的剖面图称为阶梯剖面图。如图1-4-2（c）中所示为房屋1—1 阶梯剖面图。</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剖面图的种类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animEffect transition="in" filter="fade">
                                      <p:cBhvr>
                                        <p:cTn id="65" dur="500"/>
                                        <p:tgtEl>
                                          <p:spTgt spid="8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 calcmode="lin" valueType="num">
                                      <p:cBhvr>
                                        <p:cTn id="75" dur="500" fill="hold"/>
                                        <p:tgtEl>
                                          <p:spTgt spid="87"/>
                                        </p:tgtEl>
                                        <p:attrNameLst>
                                          <p:attrName>ppt_w</p:attrName>
                                        </p:attrNameLst>
                                      </p:cBhvr>
                                      <p:tavLst>
                                        <p:tav tm="0">
                                          <p:val>
                                            <p:fltVal val="0"/>
                                          </p:val>
                                        </p:tav>
                                        <p:tav tm="100000">
                                          <p:val>
                                            <p:strVal val="#ppt_w"/>
                                          </p:val>
                                        </p:tav>
                                      </p:tavLst>
                                    </p:anim>
                                    <p:anim calcmode="lin" valueType="num">
                                      <p:cBhvr>
                                        <p:cTn id="76" dur="500" fill="hold"/>
                                        <p:tgtEl>
                                          <p:spTgt spid="87"/>
                                        </p:tgtEl>
                                        <p:attrNameLst>
                                          <p:attrName>ppt_h</p:attrName>
                                        </p:attrNameLst>
                                      </p:cBhvr>
                                      <p:tavLst>
                                        <p:tav tm="0">
                                          <p:val>
                                            <p:fltVal val="0"/>
                                          </p:val>
                                        </p:tav>
                                        <p:tav tm="100000">
                                          <p:val>
                                            <p:strVal val="#ppt_h"/>
                                          </p:val>
                                        </p:tav>
                                      </p:tavLst>
                                    </p:anim>
                                    <p:animEffect transition="in" filter="fade">
                                      <p:cBhvr>
                                        <p:cTn id="77" dur="500"/>
                                        <p:tgtEl>
                                          <p:spTgt spid="87"/>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p:cTn id="81" dur="500" fill="hold"/>
                                        <p:tgtEl>
                                          <p:spTgt spid="88"/>
                                        </p:tgtEl>
                                        <p:attrNameLst>
                                          <p:attrName>ppt_w</p:attrName>
                                        </p:attrNameLst>
                                      </p:cBhvr>
                                      <p:tavLst>
                                        <p:tav tm="0">
                                          <p:val>
                                            <p:fltVal val="0"/>
                                          </p:val>
                                        </p:tav>
                                        <p:tav tm="100000">
                                          <p:val>
                                            <p:strVal val="#ppt_w"/>
                                          </p:val>
                                        </p:tav>
                                      </p:tavLst>
                                    </p:anim>
                                    <p:anim calcmode="lin" valueType="num">
                                      <p:cBhvr>
                                        <p:cTn id="82" dur="500" fill="hold"/>
                                        <p:tgtEl>
                                          <p:spTgt spid="88"/>
                                        </p:tgtEl>
                                        <p:attrNameLst>
                                          <p:attrName>ppt_h</p:attrName>
                                        </p:attrNameLst>
                                      </p:cBhvr>
                                      <p:tavLst>
                                        <p:tav tm="0">
                                          <p:val>
                                            <p:fltVal val="0"/>
                                          </p:val>
                                        </p:tav>
                                        <p:tav tm="100000">
                                          <p:val>
                                            <p:strVal val="#ppt_h"/>
                                          </p:val>
                                        </p:tav>
                                      </p:tavLst>
                                    </p:anim>
                                    <p:animEffect transition="in" filter="fade">
                                      <p:cBhvr>
                                        <p:cTn id="83" dur="500"/>
                                        <p:tgtEl>
                                          <p:spTgt spid="8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90"/>
                                        </p:tgtEl>
                                        <p:attrNameLst>
                                          <p:attrName>style.visibility</p:attrName>
                                        </p:attrNameLst>
                                      </p:cBhvr>
                                      <p:to>
                                        <p:strVal val="visible"/>
                                      </p:to>
                                    </p:set>
                                    <p:anim calcmode="lin" valueType="num">
                                      <p:cBhvr>
                                        <p:cTn id="87" dur="500" fill="hold"/>
                                        <p:tgtEl>
                                          <p:spTgt spid="90"/>
                                        </p:tgtEl>
                                        <p:attrNameLst>
                                          <p:attrName>ppt_w</p:attrName>
                                        </p:attrNameLst>
                                      </p:cBhvr>
                                      <p:tavLst>
                                        <p:tav tm="0">
                                          <p:val>
                                            <p:fltVal val="0"/>
                                          </p:val>
                                        </p:tav>
                                        <p:tav tm="100000">
                                          <p:val>
                                            <p:strVal val="#ppt_w"/>
                                          </p:val>
                                        </p:tav>
                                      </p:tavLst>
                                    </p:anim>
                                    <p:anim calcmode="lin" valueType="num">
                                      <p:cBhvr>
                                        <p:cTn id="88" dur="500" fill="hold"/>
                                        <p:tgtEl>
                                          <p:spTgt spid="90"/>
                                        </p:tgtEl>
                                        <p:attrNameLst>
                                          <p:attrName>ppt_h</p:attrName>
                                        </p:attrNameLst>
                                      </p:cBhvr>
                                      <p:tavLst>
                                        <p:tav tm="0">
                                          <p:val>
                                            <p:fltVal val="0"/>
                                          </p:val>
                                        </p:tav>
                                        <p:tav tm="100000">
                                          <p:val>
                                            <p:strVal val="#ppt_h"/>
                                          </p:val>
                                        </p:tav>
                                      </p:tavLst>
                                    </p:anim>
                                    <p:animEffect transition="in" filter="fade">
                                      <p:cBhvr>
                                        <p:cTn id="89" dur="500"/>
                                        <p:tgtEl>
                                          <p:spTgt spid="9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 calcmode="lin" valueType="num">
                                      <p:cBhvr>
                                        <p:cTn id="93" dur="500" fill="hold"/>
                                        <p:tgtEl>
                                          <p:spTgt spid="92"/>
                                        </p:tgtEl>
                                        <p:attrNameLst>
                                          <p:attrName>ppt_w</p:attrName>
                                        </p:attrNameLst>
                                      </p:cBhvr>
                                      <p:tavLst>
                                        <p:tav tm="0">
                                          <p:val>
                                            <p:fltVal val="0"/>
                                          </p:val>
                                        </p:tav>
                                        <p:tav tm="100000">
                                          <p:val>
                                            <p:strVal val="#ppt_w"/>
                                          </p:val>
                                        </p:tav>
                                      </p:tavLst>
                                    </p:anim>
                                    <p:anim calcmode="lin" valueType="num">
                                      <p:cBhvr>
                                        <p:cTn id="94" dur="500" fill="hold"/>
                                        <p:tgtEl>
                                          <p:spTgt spid="92"/>
                                        </p:tgtEl>
                                        <p:attrNameLst>
                                          <p:attrName>ppt_h</p:attrName>
                                        </p:attrNameLst>
                                      </p:cBhvr>
                                      <p:tavLst>
                                        <p:tav tm="0">
                                          <p:val>
                                            <p:fltVal val="0"/>
                                          </p:val>
                                        </p:tav>
                                        <p:tav tm="100000">
                                          <p:val>
                                            <p:strVal val="#ppt_h"/>
                                          </p:val>
                                        </p:tav>
                                      </p:tavLst>
                                    </p:anim>
                                    <p:animEffect transition="in" filter="fade">
                                      <p:cBhvr>
                                        <p:cTn id="95" dur="500"/>
                                        <p:tgtEl>
                                          <p:spTgt spid="92"/>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9"/>
                                        </p:tgtEl>
                                        <p:attrNameLst>
                                          <p:attrName>style.visibility</p:attrName>
                                        </p:attrNameLst>
                                      </p:cBhvr>
                                      <p:to>
                                        <p:strVal val="visible"/>
                                      </p:to>
                                    </p:set>
                                    <p:anim calcmode="lin" valueType="num">
                                      <p:cBhvr>
                                        <p:cTn id="105" dur="500" fill="hold"/>
                                        <p:tgtEl>
                                          <p:spTgt spid="109"/>
                                        </p:tgtEl>
                                        <p:attrNameLst>
                                          <p:attrName>ppt_w</p:attrName>
                                        </p:attrNameLst>
                                      </p:cBhvr>
                                      <p:tavLst>
                                        <p:tav tm="0">
                                          <p:val>
                                            <p:fltVal val="0"/>
                                          </p:val>
                                        </p:tav>
                                        <p:tav tm="100000">
                                          <p:val>
                                            <p:strVal val="#ppt_w"/>
                                          </p:val>
                                        </p:tav>
                                      </p:tavLst>
                                    </p:anim>
                                    <p:anim calcmode="lin" valueType="num">
                                      <p:cBhvr>
                                        <p:cTn id="106" dur="500" fill="hold"/>
                                        <p:tgtEl>
                                          <p:spTgt spid="109"/>
                                        </p:tgtEl>
                                        <p:attrNameLst>
                                          <p:attrName>ppt_h</p:attrName>
                                        </p:attrNameLst>
                                      </p:cBhvr>
                                      <p:tavLst>
                                        <p:tav tm="0">
                                          <p:val>
                                            <p:fltVal val="0"/>
                                          </p:val>
                                        </p:tav>
                                        <p:tav tm="100000">
                                          <p:val>
                                            <p:strVal val="#ppt_h"/>
                                          </p:val>
                                        </p:tav>
                                      </p:tavLst>
                                    </p:anim>
                                    <p:animEffect transition="in" filter="fade">
                                      <p:cBhvr>
                                        <p:cTn id="10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40" grpId="0"/>
      <p:bldP spid="41" grpId="0"/>
      <p:bldP spid="42" grpId="0"/>
      <p:bldP spid="43" grpId="0"/>
      <p:bldP spid="44" grpId="0"/>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剖面图的种类</a:t>
            </a:r>
          </a:p>
        </p:txBody>
      </p:sp>
      <p:pic>
        <p:nvPicPr>
          <p:cNvPr id="2" name="图片 1"/>
          <p:cNvPicPr>
            <a:picLocks noChangeAspect="1"/>
          </p:cNvPicPr>
          <p:nvPr/>
        </p:nvPicPr>
        <p:blipFill>
          <a:blip r:embed="rId2"/>
          <a:stretch>
            <a:fillRect/>
          </a:stretch>
        </p:blipFill>
        <p:spPr>
          <a:xfrm>
            <a:off x="1106805" y="1617345"/>
            <a:ext cx="4860000" cy="4974980"/>
          </a:xfrm>
          <a:prstGeom prst="rect">
            <a:avLst/>
          </a:prstGeom>
        </p:spPr>
      </p:pic>
      <p:pic>
        <p:nvPicPr>
          <p:cNvPr id="4" name="图片 3"/>
          <p:cNvPicPr>
            <a:picLocks noChangeAspect="1"/>
          </p:cNvPicPr>
          <p:nvPr/>
        </p:nvPicPr>
        <p:blipFill>
          <a:blip r:embed="rId3"/>
          <a:stretch>
            <a:fillRect/>
          </a:stretch>
        </p:blipFill>
        <p:spPr>
          <a:xfrm>
            <a:off x="6569710" y="938530"/>
            <a:ext cx="4317471" cy="3240000"/>
          </a:xfrm>
          <a:prstGeom prst="rect">
            <a:avLst/>
          </a:prstGeom>
        </p:spPr>
      </p:pic>
      <p:pic>
        <p:nvPicPr>
          <p:cNvPr id="5" name="图片 4"/>
          <p:cNvPicPr>
            <a:picLocks noChangeAspect="1"/>
          </p:cNvPicPr>
          <p:nvPr/>
        </p:nvPicPr>
        <p:blipFill>
          <a:blip r:embed="rId4"/>
          <a:stretch>
            <a:fillRect/>
          </a:stretch>
        </p:blipFill>
        <p:spPr>
          <a:xfrm>
            <a:off x="6562090" y="4178300"/>
            <a:ext cx="4332624" cy="2736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015" y="2132330"/>
            <a:ext cx="2393950" cy="3178175"/>
            <a:chOff x="1541" y="3358"/>
            <a:chExt cx="3770" cy="5005"/>
          </a:xfrm>
        </p:grpSpPr>
        <p:sp>
          <p:nvSpPr>
            <p:cNvPr id="24" name="TextBox 83"/>
            <p:cNvSpPr txBox="1"/>
            <p:nvPr/>
          </p:nvSpPr>
          <p:spPr>
            <a:xfrm>
              <a:off x="1541" y="6342"/>
              <a:ext cx="3770"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（一）剖切符号</a:t>
              </a:r>
            </a:p>
          </p:txBody>
        </p:sp>
        <p:sp>
          <p:nvSpPr>
            <p:cNvPr id="25" name="TextBox 85"/>
            <p:cNvSpPr txBox="1"/>
            <p:nvPr/>
          </p:nvSpPr>
          <p:spPr>
            <a:xfrm>
              <a:off x="1582" y="7006"/>
              <a:ext cx="3685" cy="1357"/>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在剖面图中，用粗实线绘制剖切位置线及投射方向线，投射方向线应垂直于剖切位置线，长度应短于剖切位置线。</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0" name="组合 29"/>
            <p:cNvGrpSpPr/>
            <p:nvPr/>
          </p:nvGrpSpPr>
          <p:grpSpPr>
            <a:xfrm>
              <a:off x="2983" y="4161"/>
              <a:ext cx="884" cy="882"/>
              <a:chOff x="1894354" y="2642177"/>
              <a:chExt cx="561343" cy="560384"/>
            </a:xfrm>
          </p:grpSpPr>
          <p:sp>
            <p:nvSpPr>
              <p:cNvPr id="31" name="AutoShape 128"/>
              <p:cNvSpPr/>
              <p:nvPr/>
            </p:nvSpPr>
            <p:spPr bwMode="auto">
              <a:xfrm>
                <a:off x="1894354" y="264217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2" name="AutoShape 129"/>
              <p:cNvSpPr/>
              <p:nvPr/>
            </p:nvSpPr>
            <p:spPr bwMode="auto">
              <a:xfrm>
                <a:off x="2244954" y="271210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grpSp>
      <p:grpSp>
        <p:nvGrpSpPr>
          <p:cNvPr id="3" name="组合 2"/>
          <p:cNvGrpSpPr/>
          <p:nvPr/>
        </p:nvGrpSpPr>
        <p:grpSpPr>
          <a:xfrm>
            <a:off x="3590925" y="2132330"/>
            <a:ext cx="2339975" cy="2747010"/>
            <a:chOff x="5738" y="3358"/>
            <a:chExt cx="3685" cy="4326"/>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3" name="组合 32"/>
            <p:cNvGrpSpPr/>
            <p:nvPr/>
          </p:nvGrpSpPr>
          <p:grpSpPr>
            <a:xfrm>
              <a:off x="7140" y="4161"/>
              <a:ext cx="882" cy="882"/>
              <a:chOff x="4455138" y="2642177"/>
              <a:chExt cx="560384" cy="560384"/>
            </a:xfrm>
          </p:grpSpPr>
          <p:sp>
            <p:nvSpPr>
              <p:cNvPr id="34" name="AutoShape 126"/>
              <p:cNvSpPr/>
              <p:nvPr/>
            </p:nvSpPr>
            <p:spPr bwMode="auto">
              <a:xfrm>
                <a:off x="4455138" y="2642177"/>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AutoShape 127"/>
              <p:cNvSpPr/>
              <p:nvPr/>
            </p:nvSpPr>
            <p:spPr bwMode="auto">
              <a:xfrm>
                <a:off x="4682166" y="2729347"/>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3" name="TextBox 83"/>
            <p:cNvSpPr txBox="1"/>
            <p:nvPr/>
          </p:nvSpPr>
          <p:spPr>
            <a:xfrm>
              <a:off x="6036" y="6342"/>
              <a:ext cx="3092"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（二）剖面图</a:t>
              </a:r>
            </a:p>
          </p:txBody>
        </p:sp>
        <p:sp>
          <p:nvSpPr>
            <p:cNvPr id="44" name="TextBox 85"/>
            <p:cNvSpPr txBox="1"/>
            <p:nvPr/>
          </p:nvSpPr>
          <p:spPr>
            <a:xfrm>
              <a:off x="5738" y="7006"/>
              <a:ext cx="3685" cy="678"/>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“假想”剖开投影后，所有可见的线均画出，不能遗漏。</a:t>
              </a:r>
            </a:p>
          </p:txBody>
        </p:sp>
      </p:grpSp>
      <p:grpSp>
        <p:nvGrpSpPr>
          <p:cNvPr id="4" name="组合 3"/>
          <p:cNvGrpSpPr/>
          <p:nvPr/>
        </p:nvGrpSpPr>
        <p:grpSpPr>
          <a:xfrm>
            <a:off x="6372225" y="2132330"/>
            <a:ext cx="2339975" cy="3393440"/>
            <a:chOff x="9821" y="3358"/>
            <a:chExt cx="3685" cy="5344"/>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40" name="组合 39"/>
            <p:cNvGrpSpPr/>
            <p:nvPr/>
          </p:nvGrpSpPr>
          <p:grpSpPr>
            <a:xfrm>
              <a:off x="11333" y="4152"/>
              <a:ext cx="662" cy="884"/>
              <a:chOff x="7091622" y="2636664"/>
              <a:chExt cx="420528" cy="561343"/>
            </a:xfrm>
          </p:grpSpPr>
          <p:sp>
            <p:nvSpPr>
              <p:cNvPr id="41" name="AutoShape 108"/>
              <p:cNvSpPr/>
              <p:nvPr/>
            </p:nvSpPr>
            <p:spPr bwMode="auto">
              <a:xfrm>
                <a:off x="7196035" y="2742035"/>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42" name="AutoShape 109"/>
              <p:cNvSpPr/>
              <p:nvPr/>
            </p:nvSpPr>
            <p:spPr bwMode="auto">
              <a:xfrm>
                <a:off x="7091622" y="2636664"/>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5" name="TextBox 83"/>
            <p:cNvSpPr txBox="1"/>
            <p:nvPr/>
          </p:nvSpPr>
          <p:spPr>
            <a:xfrm>
              <a:off x="10168" y="6342"/>
              <a:ext cx="2992"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（三）画剖面线</a:t>
              </a:r>
            </a:p>
          </p:txBody>
        </p:sp>
        <p:sp>
          <p:nvSpPr>
            <p:cNvPr id="46" name="TextBox 85"/>
            <p:cNvSpPr txBox="1"/>
            <p:nvPr/>
          </p:nvSpPr>
          <p:spPr>
            <a:xfrm>
              <a:off x="9821" y="7006"/>
              <a:ext cx="3685" cy="1696"/>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剖切平面与建（构）筑物的接触部分（断面）画剖面线，剖面线应以适当角度的细实线绘制，最好为45° 斜线，剖面线方向与间距必须一致。</a:t>
              </a:r>
            </a:p>
          </p:txBody>
        </p:sp>
      </p:grpSp>
      <p:grpSp>
        <p:nvGrpSpPr>
          <p:cNvPr id="5" name="组合 4"/>
          <p:cNvGrpSpPr/>
          <p:nvPr/>
        </p:nvGrpSpPr>
        <p:grpSpPr>
          <a:xfrm>
            <a:off x="9153525" y="2132330"/>
            <a:ext cx="2339975" cy="2747010"/>
            <a:chOff x="13904" y="3358"/>
            <a:chExt cx="3685" cy="4326"/>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6" name="组合 35"/>
            <p:cNvGrpSpPr/>
            <p:nvPr/>
          </p:nvGrpSpPr>
          <p:grpSpPr>
            <a:xfrm>
              <a:off x="15306" y="4152"/>
              <a:ext cx="882" cy="882"/>
              <a:chOff x="9593272" y="2636664"/>
              <a:chExt cx="560384" cy="560384"/>
            </a:xfrm>
          </p:grpSpPr>
          <p:sp>
            <p:nvSpPr>
              <p:cNvPr id="37" name="AutoShape 123"/>
              <p:cNvSpPr/>
              <p:nvPr/>
            </p:nvSpPr>
            <p:spPr bwMode="auto">
              <a:xfrm>
                <a:off x="9593272" y="2636664"/>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AutoShape 124"/>
              <p:cNvSpPr/>
              <p:nvPr/>
            </p:nvSpPr>
            <p:spPr bwMode="auto">
              <a:xfrm>
                <a:off x="9751328" y="2793763"/>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9" name="AutoShape 125"/>
              <p:cNvSpPr/>
              <p:nvPr/>
            </p:nvSpPr>
            <p:spPr bwMode="auto">
              <a:xfrm>
                <a:off x="9803057" y="2846449"/>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7" name="TextBox 83"/>
            <p:cNvSpPr txBox="1"/>
            <p:nvPr/>
          </p:nvSpPr>
          <p:spPr>
            <a:xfrm>
              <a:off x="13999" y="6342"/>
              <a:ext cx="3496" cy="872"/>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（四）剖面图的配置与标注</a:t>
              </a:r>
            </a:p>
          </p:txBody>
        </p:sp>
        <p:sp>
          <p:nvSpPr>
            <p:cNvPr id="48" name="TextBox 85"/>
            <p:cNvSpPr txBox="1"/>
            <p:nvPr/>
          </p:nvSpPr>
          <p:spPr>
            <a:xfrm>
              <a:off x="13904" y="7345"/>
              <a:ext cx="3685" cy="339"/>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剖面图名称用“X—X”表示。</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剖面图的画法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8" name="Rectangle 13"/>
          <p:cNvSpPr/>
          <p:nvPr/>
        </p:nvSpPr>
        <p:spPr>
          <a:xfrm>
            <a:off x="3369945" y="2096770"/>
            <a:ext cx="5452110" cy="713740"/>
          </a:xfrm>
          <a:prstGeom prst="rect">
            <a:avLst/>
          </a:prstGeom>
          <a:solidFill>
            <a:schemeClr val="accent1"/>
          </a:solidFill>
          <a:ln>
            <a:noFill/>
          </a:ln>
          <a:effectLst>
            <a:outerShdw blurRad="508000" dist="508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9" name="TextBox 14"/>
          <p:cNvSpPr txBox="1"/>
          <p:nvPr/>
        </p:nvSpPr>
        <p:spPr>
          <a:xfrm>
            <a:off x="3413125" y="2192338"/>
            <a:ext cx="5365750" cy="521970"/>
          </a:xfrm>
          <a:prstGeom prst="rect">
            <a:avLst/>
          </a:prstGeom>
          <a:noFill/>
        </p:spPr>
        <p:txBody>
          <a:bodyPr wrap="square" rtlCol="0" anchor="ctr" anchorCtr="0">
            <a:spAutoFit/>
          </a:bodyPr>
          <a:lstStyle/>
          <a:p>
            <a:pPr algn="ctr">
              <a:lnSpc>
                <a:spcPct val="100000"/>
              </a:lnSpc>
            </a:pPr>
            <a:r>
              <a:rPr lang="en-US" sz="1400" dirty="0">
                <a:solidFill>
                  <a:schemeClr val="bg1"/>
                </a:solidFill>
                <a:cs typeface="+mn-ea"/>
                <a:sym typeface="+mn-lt"/>
              </a:rPr>
              <a:t>用剖面图配合其他视图表达形体时，为了便于读图，要将剖面图中的剖切位置和投射方向在图样中加以说明，即剖面图的标注。</a:t>
            </a:r>
          </a:p>
        </p:txBody>
      </p:sp>
      <p:sp>
        <p:nvSpPr>
          <p:cNvPr id="10" name="Freeform: Shape 15"/>
          <p:cNvSpPr/>
          <p:nvPr/>
        </p:nvSpPr>
        <p:spPr>
          <a:xfrm rot="10800000">
            <a:off x="5518355" y="-9208"/>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4785360" y="1262446"/>
            <a:ext cx="2621280" cy="583565"/>
          </a:xfrm>
          <a:prstGeom prst="rect">
            <a:avLst/>
          </a:prstGeom>
          <a:noFill/>
        </p:spPr>
        <p:txBody>
          <a:bodyPr wrap="none" rtlCol="0">
            <a:spAutoFit/>
          </a:bodyPr>
          <a:lstStyle/>
          <a:p>
            <a:pPr algn="ctr"/>
            <a:r>
              <a:rPr lang="zh-CN" altLang="en-US" sz="3200" b="1" dirty="0">
                <a:solidFill>
                  <a:schemeClr val="bg1"/>
                </a:solidFill>
                <a:cs typeface="+mn-ea"/>
                <a:sym typeface="+mn-lt"/>
              </a:rPr>
              <a:t>剖面图的标注</a:t>
            </a:r>
          </a:p>
        </p:txBody>
      </p:sp>
      <p:sp>
        <p:nvSpPr>
          <p:cNvPr id="15" name="矩形 14"/>
          <p:cNvSpPr/>
          <p:nvPr/>
        </p:nvSpPr>
        <p:spPr>
          <a:xfrm>
            <a:off x="5518150" y="3546158"/>
            <a:ext cx="3732530" cy="645160"/>
          </a:xfrm>
          <a:prstGeom prst="rect">
            <a:avLst/>
          </a:prstGeom>
        </p:spPr>
        <p:txBody>
          <a:bodyPr wrap="square" anchor="ctr" anchorCtr="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sz="2400" b="1">
                <a:solidFill>
                  <a:schemeClr val="tx1"/>
                </a:solidFill>
                <a:uFillTx/>
                <a:latin typeface="微软雅黑" panose="020B0503020204020204" pitchFamily="34" charset="-122"/>
                <a:ea typeface="微软雅黑" panose="020B0503020204020204" pitchFamily="34" charset="-122"/>
                <a:cs typeface="+mn-ea"/>
                <a:sym typeface="+mn-lt"/>
              </a:rPr>
              <a:t>（一）标注三要素</a:t>
            </a:r>
          </a:p>
        </p:txBody>
      </p:sp>
      <p:sp>
        <p:nvSpPr>
          <p:cNvPr id="16" name="矩形 15"/>
          <p:cNvSpPr/>
          <p:nvPr/>
        </p:nvSpPr>
        <p:spPr>
          <a:xfrm>
            <a:off x="5518150" y="4306570"/>
            <a:ext cx="5925185" cy="1291590"/>
          </a:xfrm>
          <a:prstGeom prst="rect">
            <a:avLst/>
          </a:prstGeom>
        </p:spPr>
        <p:txBody>
          <a:bodyPr wrap="square">
            <a:spAutoFit/>
          </a:bodyPr>
          <a:lstStyle/>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（1）剖切位置线：粗实线绘制长为6 ～ 10mm。</a:t>
            </a:r>
          </a:p>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（2）投射方向线：粗实线绘制长为4 ～ 6mm。</a:t>
            </a:r>
          </a:p>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（3）编号：用阿拉伯数字，按顺序由左至右、由下至上连续编排，并注在投射方向线的端部（图1-4-5）。</a:t>
            </a:r>
          </a:p>
        </p:txBody>
      </p:sp>
      <p:pic>
        <p:nvPicPr>
          <p:cNvPr id="2" name="图片 1"/>
          <p:cNvPicPr>
            <a:picLocks noChangeAspect="1"/>
          </p:cNvPicPr>
          <p:nvPr/>
        </p:nvPicPr>
        <p:blipFill>
          <a:blip r:embed="rId3"/>
          <a:stretch>
            <a:fillRect/>
          </a:stretch>
        </p:blipFill>
        <p:spPr>
          <a:xfrm>
            <a:off x="1179830" y="3429000"/>
            <a:ext cx="3811765" cy="2700000"/>
          </a:xfrm>
          <a:prstGeom prst="rect">
            <a:avLst/>
          </a:prstGeom>
        </p:spPr>
      </p:pic>
      <p:sp>
        <p:nvSpPr>
          <p:cNvPr id="3" name="文本框 2"/>
          <p:cNvSpPr txBox="1"/>
          <p:nvPr/>
        </p:nvSpPr>
        <p:spPr>
          <a:xfrm>
            <a:off x="5518150" y="5598160"/>
            <a:ext cx="6116320" cy="681355"/>
          </a:xfrm>
          <a:prstGeom prst="rect">
            <a:avLst/>
          </a:prstGeom>
          <a:noFill/>
        </p:spPr>
        <p:txBody>
          <a:bodyPr wrap="square" rtlCol="0" anchor="t">
            <a:spAutoFit/>
          </a:bodyPr>
          <a:lstStyle/>
          <a:p>
            <a:pPr>
              <a:lnSpc>
                <a:spcPct val="120000"/>
              </a:lnSpc>
            </a:pPr>
            <a:r>
              <a:rPr lang="zh-CN" altLang="en-US" sz="1600" b="1" dirty="0" smtClean="0">
                <a:solidFill>
                  <a:srgbClr val="F3901B"/>
                </a:solidFill>
                <a:latin typeface="楷体" panose="02010609060101010101" charset="-122"/>
                <a:ea typeface="楷体" panose="02010609060101010101" charset="-122"/>
              </a:rPr>
              <a:t>图名：位于剖面图的下方或一侧，写上与该图相对应的剖切符号的编号。在图名下方画与之等长的粗实线。</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75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01.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0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14.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1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1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1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features&quot;:[&quot;collage&quot;,&quot;carousel&quot;,&quot;creativecrop&quot;],&quot;support_big_font&quot;:false,&quot;fill_id&quot;:&quot;9cbd9f1010bd4d7788a004738f3d0e36&quot;,&quot;fill_align&quot;:&quot;lm&quot;,&quot;chip_types&quot;:[&quot;pictext&quot;,&quot;text&quot;,&quot;picture&quot;,&quot;chart&quot;,&quot;table&quot;,&quot;video&quot;]},{&quot;text_align&quot;:&quot;lm&quot;,&quot;text_direction&quot;:&quot;horizontal&quot;,&quot;support_big_font&quot;:false,&quot;fill_id&quot;:&quot;2d6de27137194b1b9669246963d33e19&quot;,&quot;fill_align&quot;:&quot;lm&quot;,&quot;chip_types&quot;:[&quot;pictext&quot;,&quot;text&quot;,&quot;picture&quot;,&quot;chart&quot;,&quot;table&quot;]}],[{&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big_font&quot;:false,&quot;fill_id&quot;:&quot;9cbd9f1010bd4d7788a004738f3d0e36&quot;,&quot;fill_align&quot;:&quot;lm&quot;,&quot;chip_types&quot;:[&quot;pictext&quot;,&quot;picture&quot;,&quot;chart&quot;,&quot;table&quot;,&quot;video&quot;]},{&quot;text_align&quot;:&quot;lm&quot;,&quot;text_direction&quot;:&quot;horizontal&quot;,&quot;support_features&quot;:[&quot;collage&quot;,&quot;carousel&quot;,&quot;creativecrop&quot;],&quot;support_big_font&quot;:true,&quot;fill_id&quot;:&quot;2d6de27137194b1b9669246963d33e19&quot;,&quot;fill_align&quot;:&quot;lm&quot;,&quot;chip_types&quot;:[&quot;pictext&quot;,&quot;text&quot;,&quot;picture&quot;,&quot;chart&quot;,&quot;table&quot;,&quot;video&quot;]}]]"/>
  <p:tag name="KSO_WM_SLIDE_ID" val="diagram2020930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BEAUTIFY_FLAG" val="#wm#"/>
  <p:tag name="KSO_WM_TEMPLATE_CATEGORY" val="diagram"/>
  <p:tag name="KSO_WM_TEMPLATE_INDEX" val="20209301"/>
  <p:tag name="KSO_WM_SLIDE_LAYOUT" val="a_d_f"/>
  <p:tag name="KSO_WM_SLIDE_LAYOUT_CNT" val="1_1_1"/>
  <p:tag name="KSO_WM_SLIDE_LAYOUT_INFO" val="{&quot;direction&quot;:1,&quot;id&quot;:&quot;2020-10-29T10:00:43&quot;,&quot;maxSize&quot;:{&quot;size1&quot;:37.599602156361414},&quot;minSize&quot;:{&quot;size1&quot;:37.599602156361414},&quot;normalSize&quot;:{&quot;size1&quot;:37.599602156361414},&quot;subLayout&quot;:[{&quot;backgroundInfo&quot;:[{&quot;bottom&quot;:0,&quot;bottomAbs&quot;:false,&quot;left&quot;:0,&quot;leftAbs&quot;:false,&quot;right&quot;:0,&quot;rightAbs&quot;:false,&quot;top&quot;:0,&quot;topAbs&quot;:false,&quot;type&quot;:&quot;leftRight&quot;}],&quot;id&quot;:&quot;2020-10-29T10:00:43&quot;,&quot;margin&quot;:{&quot;bottom&quot;:3.809999942779541,&quot;left&quot;:1.6319999694824219,&quot;right&quot;:0.87300002574920654,&quot;top&quot;:4.2329998016357422},&quot;type&quot;:0},{&quot;id&quot;:&quot;2020-10-29T10:00:43&quot;,&quot;maxSize&quot;:{&quot;size1&quot;:57.799999999999997},&quot;minSize&quot;:{&quot;size1&quot;:37.799999999999997},&quot;normalSize&quot;:{&quot;size1&quot;:57.466666666666669},&quot;subLayout&quot;:[{&quot;id&quot;:&quot;2020-10-29T10:00:43&quot;,&quot;margin&quot;:{&quot;bottom&quot;:0.026000002399086952,&quot;left&quot;:1.659000039100647,&quot;right&quot;:1.6929999589920044,&quot;top&quot;:1.6929999589920044},&quot;type&quot;:0},{&quot;id&quot;:&quot;2020-10-29T10:00:43&quot;,&quot;margin&quot;:{&quot;bottom&quot;:1.6929999589920044,&quot;left&quot;:1.6599999666213989,&quot;right&quot;:1.6929999589920044,&quot;top&quot;:0.81999999284744263},&quot;type&quot;:0}],&quot;type&quot;:0}],&quot;type&quot;:0}"/>
  <p:tag name="KSO_WM_CHIP_XID" val="5f0e62ba8050c250ba65b19d"/>
  <p:tag name="KSO_WM_CHIP_DECFILLPROP" val="[]"/>
  <p:tag name="KSO_WM_SLIDE_CAN_ADD_NAVIGATION" val="1"/>
  <p:tag name="KSO_WM_CHIP_GROUPID" val="5f0e62ba8050c250ba65b19c"/>
  <p:tag name="KSO_WM_SLIDE_BK_DARK_LIGHT" val="2"/>
  <p:tag name="KSO_WM_SLIDE_BACKGROUND_TYPE" val="leftRight"/>
  <p:tag name="KSO_WM_SLIDE_SUPPORT_FEATURE_TYPE" val="7"/>
  <p:tag name="KSO_WM_TEMPLATE_ASSEMBLE_XID" val="5f9a224be01a7e847d6fd29a"/>
  <p:tag name="KSO_WM_TEMPLATE_ASSEMBLE_GROUPID" val="5f9a224be01a7e847d6fd2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301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9301"/>
  <p:tag name="KSO_WM_UNIT_VALUE" val="500"/>
  <p:tag name="KSO_WM_TEMPLATE_ASSEMBLE_XID" val="5f9a224be01a7e847d6fd29a"/>
  <p:tag name="KSO_WM_TEMPLATE_ASSEMBLE_GROUPID" val="5f9a224be01a7e847d6fd2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301_1*i*2"/>
  <p:tag name="KSO_WM_TEMPLATE_CATEGORY" val="diagram"/>
  <p:tag name="KSO_WM_TEMPLATE_INDEX" val="20209301"/>
  <p:tag name="KSO_WM_UNIT_LAYERLEVEL" val="1"/>
  <p:tag name="KSO_WM_TAG_VERSION" val="1.0"/>
  <p:tag name="KSO_WM_BEAUTIFY_FLAG" val="#wm#"/>
  <p:tag name="KSO_WM_UNIT_BLOCK" val="0"/>
  <p:tag name="KSO_WM_UNIT_SM_LIMIT_TYPE" val="0"/>
  <p:tag name="KSO_WM_UNIT_DEC_AREA_ID" val="23889b338f2e4a4ca39c61df15658458"/>
  <p:tag name="KSO_WM_UNIT_DECORATE_INFO" val="{&quot;DecorateInfoH&quot;:{&quot;IsAbs&quot;:true},&quot;DecorateInfoW&quot;:{&quot;IsAbs&quot;:true},&quot;DecorateInfoX&quot;:{&quot;IsAbs&quot;:true,&quot;Pos&quot;:0},&quot;DecorateInfoY&quot;:{&quot;IsAbs&quot;:true,&quot;Pos&quot;:2},&quot;ReferentInfo&quot;:{&quot;Id&quot;:&quot;28312e79b516450788fccb238cb33186&quot;,&quot;X&quot;:{&quot;Pos&quot;:0},&quot;Y&quot;:{&quot;Pos&quot;:0}},&quot;whChangeMode&quot;:0}"/>
  <p:tag name="KSO_WM_CHIP_GROUPID" val="5f0e62ba8050c250ba65b19c"/>
  <p:tag name="KSO_WM_CHIP_XID" val="5f0e62ba8050c250ba65b19d"/>
  <p:tag name="KSO_WM_TEMPLATE_ASSEMBLE_XID" val="5f9a224be01a7e847d6fd29a"/>
  <p:tag name="KSO_WM_TEMPLATE_ASSEMBLE_GROUPID" val="5f9a224be01a7e847d6fd29a"/>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9301_1*a*1"/>
  <p:tag name="KSO_WM_TEMPLATE_CATEGORY" val="diagram"/>
  <p:tag name="KSO_WM_TEMPLATE_INDEX" val="2020930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8312e79b516450788fccb238cb331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93c5bbfb20f4b2c8273775f1665475f"/>
  <p:tag name="KSO_WM_UNIT_SUPPORT_BIG_FONT" val="1"/>
  <p:tag name="KSO_WM_UNIT_TEXT_FILL_FORE_SCHEMECOLOR_INDEX_BRIGHTNESS" val="0"/>
  <p:tag name="KSO_WM_UNIT_TEXT_FILL_FORE_SCHEMECOLOR_INDEX" val="13"/>
  <p:tag name="KSO_WM_UNIT_TEXT_FILL_TYPE" val="1"/>
  <p:tag name="KSO_WM_TEMPLATE_ASSEMBLE_XID" val="5f9a224be01a7e847d6fd29a"/>
  <p:tag name="KSO_WM_TEMPLATE_ASSEMBLE_GROUPID" val="5f9a224be01a7e847d6fd29a"/>
</p:tagLst>
</file>

<file path=ppt/tags/tag125.xml><?xml version="1.0" encoding="utf-8"?>
<p:tagLst xmlns:a="http://schemas.openxmlformats.org/drawingml/2006/main" xmlns:r="http://schemas.openxmlformats.org/officeDocument/2006/relationships" xmlns:p="http://schemas.openxmlformats.org/presentationml/2006/main">
  <p:tag name="KSO_WM_UNIT_VALUE" val="550*1777"/>
  <p:tag name="KSO_WM_UNIT_HIGHLIGHT" val="0"/>
  <p:tag name="KSO_WM_UNIT_COMPATIBLE" val="0"/>
  <p:tag name="KSO_WM_UNIT_DIAGRAM_ISNUMVISUAL" val="0"/>
  <p:tag name="KSO_WM_UNIT_DIAGRAM_ISREFERUNIT" val="0"/>
  <p:tag name="KSO_WM_UNIT_TYPE" val="d"/>
  <p:tag name="KSO_WM_UNIT_INDEX" val="1"/>
  <p:tag name="KSO_WM_UNIT_ID" val="diagram20209301_1*d*1"/>
  <p:tag name="KSO_WM_TEMPLATE_CATEGORY" val="diagram"/>
  <p:tag name="KSO_WM_TEMPLATE_INDEX" val="20209301"/>
  <p:tag name="KSO_WM_UNIT_LAYERLEVEL" val="1"/>
  <p:tag name="KSO_WM_TAG_VERSION" val="1.0"/>
  <p:tag name="KSO_WM_BEAUTIFY_FLAG" val="#wm#"/>
  <p:tag name="KSO_WM_CHIP_GROUPID" val="5e7310da9a230a26b9e88a19"/>
  <p:tag name="KSO_WM_CHIP_XID" val="5e7310da9a230a26b9e88a1a"/>
  <p:tag name="KSO_WM_UNIT_DEC_AREA_ID" val="4daa541acb69442f95f7e7782598ce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2b3f74a08c84d3292c7e778c3a85e2e"/>
  <p:tag name="KSO_WM_UNIT_PLACING_PICTURE" val="32b3f74a08c84d3292c7e778c3a85e2e"/>
  <p:tag name="KSO_WM_UNIT_SUPPORT_UNIT_TYPE" val="[&quot;d&quot;,&quot;α&quot;,&quot;β&quot;,&quot;θ&quot;]"/>
  <p:tag name="KSO_WM_TEMPLATE_ASSEMBLE_XID" val="5f9a224be01a7e847d6fd29a"/>
  <p:tag name="KSO_WM_TEMPLATE_ASSEMBLE_GROUPID" val="5f9a224be01a7e847d6fd29a"/>
  <p:tag name="REFSHAPE" val="473503508"/>
</p:tagLst>
</file>

<file path=ppt/tags/tag12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301_1*f*1"/>
  <p:tag name="KSO_WM_TEMPLATE_CATEGORY" val="diagram"/>
  <p:tag name="KSO_WM_TEMPLATE_INDEX" val="20209301"/>
  <p:tag name="KSO_WM_UNIT_LAYERLEVEL" val="1"/>
  <p:tag name="KSO_WM_TAG_VERSION" val="1.0"/>
  <p:tag name="KSO_WM_BEAUTIFY_FLAG" val="#wm#"/>
  <p:tag name="KSO_WM_UNIT_DEFAULT_FONT" val="14;20;2"/>
  <p:tag name="KSO_WM_UNIT_BLOCK" val="0"/>
  <p:tag name="KSO_WM_UNIT_VALUE" val="125"/>
  <p:tag name="KSO_WM_UNIT_SHOW_EDIT_AREA_INDICATION" val="1"/>
  <p:tag name="KSO_WM_CHIP_GROUPID" val="5e6b05596848fb12bee65ac8"/>
  <p:tag name="KSO_WM_CHIP_XID" val="5e6b05596848fb12bee65aca"/>
  <p:tag name="KSO_WM_UNIT_DEC_AREA_ID" val="bfe0747811c649109ad1630c1ad8afd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ff4df7173e34924b386a9192aef95a3"/>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a224be01a7e847d6fd29a"/>
  <p:tag name="KSO_WM_TEMPLATE_ASSEMBLE_GROUPID" val="5f9a224be01a7e847d6fd29a"/>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301_1*i*3"/>
  <p:tag name="KSO_WM_TEMPLATE_CATEGORY" val="diagram"/>
  <p:tag name="KSO_WM_TEMPLATE_INDEX" val="20209301"/>
  <p:tag name="KSO_WM_UNIT_LAYERLEVEL" val="1"/>
  <p:tag name="KSO_WM_TAG_VERSION" val="1.0"/>
  <p:tag name="KSO_WM_BEAUTIFY_FLAG" val="#wm#"/>
  <p:tag name="KSO_WM_UNIT_SM_LIMIT_TYPE" val="0"/>
  <p:tag name="KSO_WM_CHIP_GROUPID" val="5f0e62ba8050c250ba65b19c"/>
  <p:tag name="KSO_WM_CHIP_XID" val="5f0e62ba8050c250ba65b19d"/>
  <p:tag name="KSO_WM_UNIT_FILL_FORE_SCHEMECOLOR_INDEX_BRIGHTNESS" val="-0.25"/>
  <p:tag name="KSO_WM_UNIT_FILL_FORE_SCHEMECOLOR_INDEX" val="14"/>
  <p:tag name="KSO_WM_UNIT_FILL_TYPE" val="1"/>
  <p:tag name="KSO_WM_UNIT_VALUE" val="3"/>
  <p:tag name="KSO_WM_TEMPLATE_ASSEMBLE_XID" val="5f9a224be01a7e847d6fd29a"/>
  <p:tag name="KSO_WM_TEMPLATE_ASSEMBLE_GROUPID" val="5f9a224be01a7e847d6fd29a"/>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301_1*i*4"/>
  <p:tag name="KSO_WM_TEMPLATE_CATEGORY" val="diagram"/>
  <p:tag name="KSO_WM_TEMPLATE_INDEX" val="20209301"/>
  <p:tag name="KSO_WM_UNIT_LAYERLEVEL" val="1"/>
  <p:tag name="KSO_WM_TAG_VERSION" val="1.0"/>
  <p:tag name="KSO_WM_BEAUTIFY_FLAG" val="#wm#"/>
  <p:tag name="KSO_WM_UNIT_SM_LIMIT_TYPE" val="0"/>
  <p:tag name="KSO_WM_CHIP_GROUPID" val="5f0e62ba8050c250ba65b19c"/>
  <p:tag name="KSO_WM_CHIP_XID" val="5f0e62ba8050c250ba65b19d"/>
  <p:tag name="KSO_WM_UNIT_FILL_FORE_SCHEMECOLOR_INDEX_BRIGHTNESS" val="-0.25"/>
  <p:tag name="KSO_WM_UNIT_FILL_FORE_SCHEMECOLOR_INDEX" val="14"/>
  <p:tag name="KSO_WM_UNIT_FILL_TYPE" val="1"/>
  <p:tag name="KSO_WM_UNIT_VALUE" val="3"/>
  <p:tag name="KSO_WM_TEMPLATE_ASSEMBLE_XID" val="5f9a224be01a7e847d6fd29a"/>
  <p:tag name="KSO_WM_TEMPLATE_ASSEMBLE_GROUPID" val="5f9a224be01a7e847d6fd29a"/>
</p:tagLst>
</file>

<file path=ppt/tags/tag12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3027_1"/>
  <p:tag name="KSO_WM_SLIDE_TYPE" val="text"/>
  <p:tag name="KSO_WM_SLIDE_SUBTYPE" val="picTxt"/>
  <p:tag name="KSO_WM_SLIDE_ITEM_CNT" val="0"/>
  <p:tag name="KSO_WM_SLIDE_INDEX" val="1"/>
  <p:tag name="KSO_WM_SLIDE_SIZE" val="960*483"/>
  <p:tag name="KSO_WM_SLIDE_POSITION" val="0*0"/>
  <p:tag name="KSO_WM_TAG_VERSION" val="1.0"/>
  <p:tag name="KSO_WM_BEAUTIFY_FLAG" val="#wm#"/>
  <p:tag name="KSO_WM_TEMPLATE_CATEGORY" val="diagram"/>
  <p:tag name="KSO_WM_TEMPLATE_INDEX" val="20193027"/>
  <p:tag name="KSO_WM_SLIDE_LAYOUT" val="a_d_f"/>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27_1*i*6"/>
  <p:tag name="KSO_WM_TEMPLATE_CATEGORY" val="diagram"/>
  <p:tag name="KSO_WM_TEMPLATE_INDEX" val="20193027"/>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UNIT_VALUE" val="724*966"/>
  <p:tag name="KSO_WM_UNIT_HIGHLIGHT" val="0"/>
  <p:tag name="KSO_WM_UNIT_COMPATIBLE" val="0"/>
  <p:tag name="KSO_WM_UNIT_DIAGRAM_ISNUMVISUAL" val="0"/>
  <p:tag name="KSO_WM_UNIT_DIAGRAM_ISREFERUNIT" val="0"/>
  <p:tag name="KSO_WM_UNIT_TYPE" val="d"/>
  <p:tag name="KSO_WM_UNIT_INDEX" val="1"/>
  <p:tag name="KSO_WM_UNIT_ID" val="diagram20193027_1*d*1"/>
  <p:tag name="KSO_WM_TEMPLATE_CATEGORY" val="diagram"/>
  <p:tag name="KSO_WM_TEMPLATE_INDEX" val="2019302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27_1*i*1"/>
  <p:tag name="KSO_WM_TEMPLATE_CATEGORY" val="diagram"/>
  <p:tag name="KSO_WM_TEMPLATE_INDEX" val="20193027"/>
  <p:tag name="KSO_WM_UNIT_LAYERLEVEL" val="1"/>
  <p:tag name="KSO_WM_TAG_VERSION" val="1.0"/>
  <p:tag name="KSO_WM_BEAUTIFY_FLAG" val="#wm#"/>
  <p:tag name="KSO_WM_UNIT_COLOR_SCHEME_SHAPE_ID" val="14"/>
  <p:tag name="KSO_WM_UNIT_COLOR_SCHEME_PARENT_PAGE" val="0_1"/>
  <p:tag name="KSO_WM_UNIT_ABSOLUTE_COLOR" val="1"/>
  <p:tag name="KSO_WM_UNIT_ADJUSTLAYOUT_ID" val="14"/>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27_1*i*2"/>
  <p:tag name="KSO_WM_TEMPLATE_CATEGORY" val="diagram"/>
  <p:tag name="KSO_WM_TEMPLATE_INDEX" val="20193027"/>
  <p:tag name="KSO_WM_UNIT_LAYERLEVEL" val="1"/>
  <p:tag name="KSO_WM_TAG_VERSION" val="1.0"/>
  <p:tag name="KSO_WM_BEAUTIFY_FLAG" val="#wm#"/>
  <p:tag name="KSO_WM_UNIT_COLOR_SCHEME_SHAPE_ID" val="15"/>
  <p:tag name="KSO_WM_UNIT_COLOR_SCHEME_PARENT_PAGE" val="0_1"/>
  <p:tag name="KSO_WM_UNIT_ADJUSTLAYOUT_ID" val="15"/>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27_1*i*5"/>
  <p:tag name="KSO_WM_TEMPLATE_CATEGORY" val="diagram"/>
  <p:tag name="KSO_WM_TEMPLATE_INDEX" val="20193027"/>
  <p:tag name="KSO_WM_UNIT_LAYERLEVEL" val="1"/>
  <p:tag name="KSO_WM_TAG_VERSION" val="1.0"/>
  <p:tag name="KSO_WM_BEAUTIFY_FLAG" val="#wm#"/>
  <p:tag name="KSO_WM_UNIT_COLOR_SCHEME_SHAPE_ID" val="9"/>
  <p:tag name="KSO_WM_UNIT_COLOR_SCHEME_PARENT_PAGE" val="0_1"/>
  <p:tag name="KSO_WM_UNIT_DECOLORIZATION" val="1"/>
  <p:tag name="KSO_WM_UNIT_ADJUSTLAYOUT_ID" val="9"/>
  <p:tag name="KSO_WM_UNIT_LINE_FORE_SCHEMECOLOR_INDEX_BRIGHTNESS" val="0.5"/>
  <p:tag name="KSO_WM_UNIT_LINE_FORE_SCHEMECOLOR_INDEX" val="13"/>
  <p:tag name="KSO_WM_UNIT_LINE_FILL_TYPE" val="2"/>
</p:tagLst>
</file>

<file path=ppt/tags/tag13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3027_1*f*1"/>
  <p:tag name="KSO_WM_TEMPLATE_CATEGORY" val="diagram"/>
  <p:tag name="KSO_WM_TEMPLATE_INDEX" val="20193027"/>
  <p:tag name="KSO_WM_UNIT_LAYERLEVEL" val="1"/>
  <p:tag name="KSO_WM_TAG_VERSION" val="1.0"/>
  <p:tag name="KSO_WM_BEAUTIFY_FLAG" val="#wm#"/>
  <p:tag name="KSO_WM_UNIT_COLOR_SCHEME_SHAPE_ID" val="21"/>
  <p:tag name="KSO_WM_UNIT_COLOR_SCHEME_PARENT_PAGE" val="0_1"/>
  <p:tag name="KSO_WM_UNIT_ADJUSTLAYOUT_ID" val="21"/>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27_1*f*2"/>
  <p:tag name="KSO_WM_TEMPLATE_CATEGORY" val="diagram"/>
  <p:tag name="KSO_WM_TEMPLATE_INDEX" val="20193027"/>
  <p:tag name="KSO_WM_UNIT_LAYERLEVEL" val="1"/>
  <p:tag name="KSO_WM_TAG_VERSION" val="1.0"/>
  <p:tag name="KSO_WM_BEAUTIFY_FLAG" val="#wm#"/>
  <p:tag name="KSO_WM_UNIT_COLOR_SCHEME_SHAPE_ID" val="22"/>
  <p:tag name="KSO_WM_UNIT_COLOR_SCHEME_PARENT_PAGE" val="0_1"/>
  <p:tag name="KSO_WM_UNIT_ADJUSTLAYOUT_ID" val="22"/>
  <p:tag name="KSO_WM_UNIT_NOCLEAR" val="0"/>
  <p:tag name="KSO_WM_UNIT_TEXT_PART_ID_V2" val="d-4-1"/>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27_1*a*1"/>
  <p:tag name="KSO_WM_TEMPLATE_CATEGORY" val="diagram"/>
  <p:tag name="KSO_WM_TEMPLATE_INDEX" val="20193027"/>
  <p:tag name="KSO_WM_UNIT_LAYERLEVEL" val="1"/>
  <p:tag name="KSO_WM_TAG_VERSION" val="1.0"/>
  <p:tag name="KSO_WM_BEAUTIFY_FLAG" val="#wm#"/>
  <p:tag name="KSO_WM_UNIT_COLOR_SCHEME_SHAPE_ID" val="3"/>
  <p:tag name="KSO_WM_UNIT_COLOR_SCHEME_PARENT_PAGE" val="0_1"/>
  <p:tag name="KSO_WM_UNIT_ADJUSTLAYOUT_ID" val="3"/>
  <p:tag name="KSO_WM_UNIT_NOCLEAR" val="0"/>
  <p:tag name="KSO_WM_UNIT_TEXT_PART_ID_V2" val="a-3-1"/>
  <p:tag name="KSO_WM_TAG_Front_Size" val=""/>
  <p:tag name="KSO_WM_TAG_Backgroup_Id" val=""/>
  <p:tag name="KSO_WM_TAG_Backgroup_Size" val=""/>
  <p:tag name="KSO_WM_TAG_Zoder_Position" val=""/>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27_1*i*3"/>
  <p:tag name="KSO_WM_TEMPLATE_CATEGORY" val="diagram"/>
  <p:tag name="KSO_WM_TEMPLATE_INDEX" val="20193027"/>
  <p:tag name="KSO_WM_UNIT_LAYERLEVEL" val="1"/>
  <p:tag name="KSO_WM_TAG_VERSION" val="1.0"/>
  <p:tag name="KSO_WM_BEAUTIFY_FLAG" val="#wm#"/>
  <p:tag name="KSO_WM_UNIT_COLOR_SCHEME_SHAPE_ID" val="16"/>
  <p:tag name="KSO_WM_UNIT_COLOR_SCHEME_PARENT_PAGE" val="0_1"/>
  <p:tag name="KSO_WM_UNIT_ADJUSTLAYOUT_ID" val="16"/>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27_1*i*4"/>
  <p:tag name="KSO_WM_TEMPLATE_CATEGORY" val="diagram"/>
  <p:tag name="KSO_WM_TEMPLATE_INDEX" val="20193027"/>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0-28T21:03:02&quot;,&quot;maxSize&quot;:{&quot;size1&quot;:37.656815316942001},&quot;minSize&quot;:{&quot;size1&quot;:28.756815316942003},&quot;normalSize&quot;:{&quot;size1&quot;:30.223481983608671},&quot;subLayout&quot;:[{&quot;id&quot;:&quot;2020-10-28T21:03:02&quot;,&quot;margin&quot;:{&quot;bottom&quot;:0,&quot;left&quot;:5.5029997825622559,&quot;right&quot;:5.9270000457763672,&quot;top&quot;:3.809999942779541},&quot;type&quot;:0},{&quot;id&quot;:&quot;2020-10-28T21:03:02&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5f996c06e01a7e847d6edd3a"/>
  <p:tag name="KSO_WM_TEMPLATE_ASSEMBLE_GROUPID" val="5f996c06e01a7e847d6edd3a"/>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89283480f9e64afaa42da716c97a02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53556f44cea24266972b48ac744ca0b5"/>
  <p:tag name="KSO_WM_UNIT_DECORATE_INFO" val="{&quot;DecorateInfoH&quot;:{&quot;IsAbs&quot;:true},&quot;DecorateInfoW&quot;:{&quot;IsAbs&quot;:true},&quot;DecorateInfoX&quot;:{&quot;IsAbs&quot;:true,&quot;Pos&quot;:1},&quot;DecorateInfoY&quot;:{&quot;IsAbs&quot;:true,&quot;Pos&quot;:1},&quot;ReferentInfo&quot;:{&quot;Id&quot;:&quot;6ef894e7cc25447282a7ffd307a04b09&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996c06e01a7e847d6edd3a"/>
  <p:tag name="KSO_WM_TEMPLATE_ASSEMBLE_GROUPID" val="5f996c06e01a7e847d6edd3a"/>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ef894e7cc25447282a7ffd307a04b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168de6f6c9145b19e16933726899ae2"/>
  <p:tag name="KSO_WM_UNIT_SUPPORT_BIG_FONT" val="1"/>
  <p:tag name="KSO_WM_UNIT_TEXT_FILL_FORE_SCHEMECOLOR_INDEX_BRIGHTNESS" val="0"/>
  <p:tag name="KSO_WM_UNIT_TEXT_FILL_FORE_SCHEMECOLOR_INDEX" val="13"/>
  <p:tag name="KSO_WM_UNIT_TEXT_FILL_TYPE" val="1"/>
  <p:tag name="KSO_WM_TEMPLATE_ASSEMBLE_XID" val="5f996c06e01a7e847d6edd3a"/>
  <p:tag name="KSO_WM_TEMPLATE_ASSEMBLE_GROUPID" val="5f996c06e01a7e847d6edd3a"/>
</p:tagLst>
</file>

<file path=ppt/tags/tag5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374b3935a58442c981049a28b2dd090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380cb3be6ca4a17a766bcc109d6396c"/>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5f996c06e01a7e847d6edd3a"/>
  <p:tag name="KSO_WM_TEMPLATE_ASSEMBLE_GROUPID" val="5f996c06e01a7e847d6edd3a"/>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59.xml><?xml version="1.0" encoding="utf-8"?>
<p:tagLst xmlns:a="http://schemas.openxmlformats.org/drawingml/2006/main" xmlns:r="http://schemas.openxmlformats.org/officeDocument/2006/relationships" xmlns:p="http://schemas.openxmlformats.org/presentationml/2006/main">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fill_id&quot;:&quot;ffb5608610af488dac2993d329f4f04a&quot;,&quot;fill_align&quot;:&quot;lb&quot;,&quot;chip_types&quot;:[&quot;header&quot;]},{&quot;text_align&quot;:&quot;lt&quot;,&quot;text_direction&quot;:&quot;horizontal&quot;,&quot;support_big_font&quot;:false,&quot;fill_id&quot;:&quot;19321385f4cc4a6ea310068d8ebccc22&quot;,&quot;fill_align&quot;:&quot;lt&quot;,&quot;chip_types&quot;:[&quot;text&quot;]},{&quot;text_align&quot;:&quot;lm&quot;,&quot;text_direction&quot;:&quot;horizontal&quot;,&quot;support_features&quot;:[&quot;collage&quot;,&quot;carousel&quot;],&quot;support_big_font&quot;:true,&quot;fill_id&quot;:&quot;8371d3f3a5204144b372af03a665a3ab&quot;,&quot;fill_align&quot;:&quot;lm&quot;,&quot;chip_types&quot;:[&quot;diagram&quot;,&quot;pictext&quot;,&quot;text&quot;,&quot;picture&quot;,&quot;chart&quot;,&quot;table&quot;]}]]"/>
  <p:tag name="KSO_WM_SLIDE_ID" val="diagram2021106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BEAUTIFY_FLAG" val="#wm#"/>
  <p:tag name="KSO_WM_TEMPLATE_CATEGORY" val="diagram"/>
  <p:tag name="KSO_WM_TEMPLATE_INDEX" val="20211060"/>
  <p:tag name="KSO_WM_SLIDE_LAYOUT" val="a_d_f"/>
  <p:tag name="KSO_WM_SLIDE_LAYOUT_CNT" val="1_1_1"/>
  <p:tag name="KSO_WM_CHIP_XID" val="5ef20630a491bb0086638a08"/>
  <p:tag name="KSO_WM_CHIP_DECFILLPROP" val="[]"/>
  <p:tag name="KSO_WM_SLIDE_BACKGROUND" val="[&quot;leftRight&quot;]"/>
  <p:tag name="KSO_WM_CHIP_GROUPID" val="5ef20630a491bb0086638a07"/>
  <p:tag name="KSO_WM_SLIDE_BK_DARK_LIGHT" val="2"/>
  <p:tag name="KSO_WM_SLIDE_BACKGROUND_TYPE" val="leftRight"/>
  <p:tag name="KSO_WM_SLIDE_SUPPORT_FEATURE_TYPE" val="3"/>
  <p:tag name="KSO_WM_TEMPLATE_ASSEMBLE_XID" val="5f996c3ce01a7e847d6eddc9"/>
  <p:tag name="KSO_WM_TEMPLATE_ASSEMBLE_GROUPID" val="5f996c3ce01a7e847d6eddc9"/>
  <p:tag name="KSO_WM_SLIDE_LAYOUT_INFO" val="{&quot;direction&quot;:1,&quot;id&quot;:&quot;2020-10-28T21:03:57&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0-28T21:03:57&quot;,&quot;maxSize&quot;:{&quot;size1&quot;:43.299999999999997},&quot;minSize&quot;:{&quot;size1&quot;:31.100000000000001},&quot;normalSize&quot;:{&quot;size1&quot;:43.299814814814809},&quot;subLayout&quot;:[{&quot;id&quot;:&quot;2020-10-28T21:03:57&quot;,&quot;margin&quot;:{&quot;bottom&quot;:0.026000002399086952,&quot;left&quot;:1.2699999809265137,&quot;right&quot;:1.2699999809265137,&quot;top&quot;:4.445000171661377},&quot;type&quot;:0},{&quot;id&quot;:&quot;2020-10-28T21:03:57&quot;,&quot;margin&quot;:{&quot;bottom&quot;:2.9630000591278076,&quot;left&quot;:1.2699999809265137,&quot;right&quot;:1.2699999809265137,&quot;top&quot;:0.81999999284744263},&quot;type&quot;:0}],&quot;type&quot;:0},{&quot;direction&quot;:1,&quot;id&quot;:&quot;2020-10-28T21:03:57&quot;,&quot;margin&quot;:{&quot;bottom&quot;:4.2329998016357422,&quot;left&quot;:1.6929999589920044,&quot;right&quot;:1.6929999589920044,&quot;top&quot;:4.2329998016357422},&quot;type&quot;:0}],&quot;type&quot;:0}"/>
  <p:tag name="KSO_WM_SLIDE_CAN_ADD_NAVIGATION"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060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60"/>
  <p:tag name="KSO_WM_UNIT_VALUE" val="450"/>
  <p:tag name="KSO_WM_TEMPLATE_ASSEMBLE_XID" val="5f996c3ce01a7e847d6eddc9"/>
  <p:tag name="KSO_WM_TEMPLATE_ASSEMBLE_GROUPID" val="5f996c3ce01a7e847d6eddc9"/>
</p:tagLst>
</file>

<file path=ppt/tags/tag6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2},&quot;ReferentInfo&quot;:{&quot;Id&quot;:&quot;6b325be51410454497b4005505b0f507&quot;,&quot;X&quot;:{&quot;Pos&quot;:2},&quot;Y&quot;:{&quot;Pos&quot;:0}},&quot;whChangeMode&quot;:0}"/>
  <p:tag name="KSO_WM_UNIT_HIGHLIGHT" val="0"/>
  <p:tag name="KSO_WM_UNIT_COMPATIBLE" val="0"/>
  <p:tag name="KSO_WM_UNIT_DIAGRAM_ISNUMVISUAL" val="0"/>
  <p:tag name="KSO_WM_UNIT_DIAGRAM_ISREFERUNIT" val="0"/>
  <p:tag name="KSO_WM_UNIT_TYPE" val="i"/>
  <p:tag name="KSO_WM_UNIT_INDEX" val="2"/>
  <p:tag name="KSO_WM_UNIT_ID" val="diagram20211060_1*i*2"/>
  <p:tag name="KSO_WM_TEMPLATE_CATEGORY" val="diagram"/>
  <p:tag name="KSO_WM_TEMPLATE_INDEX" val="20211060"/>
  <p:tag name="KSO_WM_UNIT_LAYERLEVEL" val="1"/>
  <p:tag name="KSO_WM_TAG_VERSION" val="1.0"/>
  <p:tag name="KSO_WM_BEAUTIFY_FLAG" val="#wm#"/>
  <p:tag name="KSO_WM_UNIT_DEC_AREA_ID" val="cba9270c0ffa4fac9fc12441918cf81a"/>
  <p:tag name="KSO_WM_CHIP_GROUPID" val="5ef20630a491bb0086638a07"/>
  <p:tag name="KSO_WM_CHIP_XID" val="5ef20630a491bb0086638a08"/>
  <p:tag name="KSO_WM_TEMPLATE_ASSEMBLE_XID" val="5f996c3ce01a7e847d6eddc9"/>
  <p:tag name="KSO_WM_TEMPLATE_ASSEMBLE_GROUPID" val="5f996c3ce01a7e847d6eddc9"/>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11060_1*a*1"/>
  <p:tag name="KSO_WM_TEMPLATE_CATEGORY" val="diagram"/>
  <p:tag name="KSO_WM_TEMPLATE_INDEX" val="20211060"/>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2575430a6f4b068b837e142dec6b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c8841f11b864627bccd96600edc250a"/>
  <p:tag name="KSO_WM_UNIT_TEXT_FILL_FORE_SCHEMECOLOR_INDEX_BRIGHTNESS" val="0"/>
  <p:tag name="KSO_WM_UNIT_TEXT_FILL_FORE_SCHEMECOLOR_INDEX" val="13"/>
  <p:tag name="KSO_WM_UNIT_TEXT_FILL_TYPE" val="1"/>
  <p:tag name="KSO_WM_TEMPLATE_ASSEMBLE_XID" val="5f996c3ce01a7e847d6eddc9"/>
  <p:tag name="KSO_WM_TEMPLATE_ASSEMBLE_GROUPID" val="5f996c3ce01a7e847d6eddc9"/>
</p:tagLst>
</file>

<file path=ppt/tags/tag6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60_1*f*1"/>
  <p:tag name="KSO_WM_TEMPLATE_CATEGORY" val="diagram"/>
  <p:tag name="KSO_WM_TEMPLATE_INDEX" val="20211060"/>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963082993daa4b53b5edd290724d99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fa697924559426d8cf6b11729dfb20f"/>
  <p:tag name="KSO_WM_UNIT_TEXT_FILL_FORE_SCHEMECOLOR_INDEX_BRIGHTNESS" val="0.25"/>
  <p:tag name="KSO_WM_UNIT_TEXT_FILL_FORE_SCHEMECOLOR_INDEX" val="13"/>
  <p:tag name="KSO_WM_UNIT_TEXT_FILL_TYPE" val="1"/>
  <p:tag name="KSO_WM_TEMPLATE_ASSEMBLE_XID" val="5f996c3ce01a7e847d6eddc9"/>
  <p:tag name="KSO_WM_TEMPLATE_ASSEMBLE_GROUPID" val="5f996c3ce01a7e847d6eddc9"/>
</p:tagLst>
</file>

<file path=ppt/tags/tag64.xml><?xml version="1.0" encoding="utf-8"?>
<p:tagLst xmlns:a="http://schemas.openxmlformats.org/drawingml/2006/main" xmlns:r="http://schemas.openxmlformats.org/officeDocument/2006/relationships" xmlns:p="http://schemas.openxmlformats.org/presentationml/2006/main">
  <p:tag name="KSO_WM_UNIT_VALUE" val="888*1904"/>
  <p:tag name="KSO_WM_UNIT_HIGHLIGHT" val="0"/>
  <p:tag name="KSO_WM_UNIT_COMPATIBLE" val="0"/>
  <p:tag name="KSO_WM_UNIT_DIAGRAM_ISNUMVISUAL" val="0"/>
  <p:tag name="KSO_WM_UNIT_DIAGRAM_ISREFERUNIT" val="0"/>
  <p:tag name="KSO_WM_UNIT_TYPE" val="d"/>
  <p:tag name="KSO_WM_UNIT_INDEX" val="1"/>
  <p:tag name="KSO_WM_UNIT_ID" val="diagram20211060_1*d*1"/>
  <p:tag name="KSO_WM_TEMPLATE_CATEGORY" val="diagram"/>
  <p:tag name="KSO_WM_TEMPLATE_INDEX" val="20211060"/>
  <p:tag name="KSO_WM_UNIT_LAYERLEVEL" val="1"/>
  <p:tag name="KSO_WM_TAG_VERSION" val="1.0"/>
  <p:tag name="KSO_WM_BEAUTIFY_FLAG" val="#wm#"/>
  <p:tag name="KSO_WM_CHIP_GROUPID" val="5e7310da9a230a26b9e88a19"/>
  <p:tag name="KSO_WM_CHIP_XID" val="5e7310da9a230a26b9e88a1a"/>
  <p:tag name="KSO_WM_UNIT_DEC_AREA_ID" val="6b325be51410454497b4005505b0f5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5a629aef34e4edc90d396111e414364"/>
  <p:tag name="KSO_WM_UNIT_PLACING_PICTURE" val="85a629aef34e4edc90d396111e414364"/>
  <p:tag name="KSO_WM_UNIT_SUPPORT_BIG_FONT" val="1"/>
  <p:tag name="KSO_WM_UNIT_SUPPORT_UNIT_TYPE" val="[&quot;l&quot;,&quot;m&quot;,&quot;n&quot;,&quot;o&quot;,&quot;p&quot;,&quot;q&quot;,&quot;r&quot;,&quot;δ&quot;,&quot;ε&quot;,&quot;ζ&quot;,&quot;η&quot;,&quot;d&quot;,&quot;α&quot;,&quot;β&quot;]"/>
  <p:tag name="KSO_WM_TEMPLATE_ASSEMBLE_XID" val="5f996c3ce01a7e847d6eddc9"/>
  <p:tag name="KSO_WM_TEMPLATE_ASSEMBLE_GROUPID" val="5f996c3ce01a7e847d6eddc9"/>
  <p:tag name="REFSHAPE" val="383546980"/>
</p:tagLst>
</file>

<file path=ppt/tags/tag6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6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7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3"/>
  <p:tag name="KSO_WM_UNIT_ID" val="diagram30178809_1*h_i*2_3"/>
  <p:tag name="KSO_WM_TEMPLATE_CATEGORY" val="diagram"/>
  <p:tag name="KSO_WM_TEMPLATE_INDEX" val="30178809"/>
  <p:tag name="KSO_WM_UNIT_LAYERLEVEL" val="1_1"/>
  <p:tag name="KSO_WM_TAG_VERSION" val="1.0"/>
  <p:tag name="KSO_WM_BEAUTIFY_FLAG" val="#wm#"/>
  <p:tag name="KSO_WM_UNIT_ADJUSTLAYOUT_ID" val="35"/>
  <p:tag name="KSO_WM_UNIT_COLOR_SCHEME_SHAPE_ID" val="35"/>
  <p:tag name="KSO_WM_UNIT_COLOR_SCHEME_PARENT_PAGE" val="0_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809_1*h_a*2_1"/>
  <p:tag name="KSO_WM_TEMPLATE_CATEGORY" val="diagram"/>
  <p:tag name="KSO_WM_TEMPLATE_INDEX" val="30178809"/>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5"/>
  <p:tag name="KSO_WM_UNIT_COLOR_SCHEME_SHAPE_ID" val="5"/>
  <p:tag name="KSO_WM_UNIT_COLOR_SCHEME_PARENT_PAGE" val="0_1"/>
</p:tagLst>
</file>

<file path=ppt/tags/tag81.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8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91.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30178809_1*h_i*2_2"/>
  <p:tag name="KSO_WM_TEMPLATE_CATEGORY" val="diagram"/>
  <p:tag name="KSO_WM_TEMPLATE_INDEX" val="30178809"/>
  <p:tag name="KSO_WM_UNIT_LAYERLEVEL" val="1_1"/>
  <p:tag name="KSO_WM_TAG_VERSION" val="1.0"/>
  <p:tag name="KSO_WM_BEAUTIFY_FLAG" val="#wm#"/>
  <p:tag name="KSO_WM_UNIT_ADJUSTLAYOUT_ID" val="33"/>
  <p:tag name="KSO_WM_UNIT_COLOR_SCHEME_SHAPE_ID" val="33"/>
  <p:tag name="KSO_WM_UNIT_COLOR_SCHEME_PARENT_PAGE" val="0_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16</TotalTime>
  <Words>1522</Words>
  <Application>Microsoft Office PowerPoint</Application>
  <PresentationFormat>自定义</PresentationFormat>
  <Paragraphs>110</Paragraphs>
  <Slides>22</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22</vt:i4>
      </vt:variant>
    </vt:vector>
  </HeadingPairs>
  <TitlesOfParts>
    <vt:vector size="36" baseType="lpstr">
      <vt:lpstr>Arial</vt:lpstr>
      <vt:lpstr>宋体</vt:lpstr>
      <vt:lpstr>Clear Sans</vt:lpstr>
      <vt:lpstr>Arial Black</vt:lpstr>
      <vt:lpstr>思源黑体</vt:lpstr>
      <vt:lpstr>楷体</vt:lpstr>
      <vt:lpstr>Calibri</vt:lpstr>
      <vt:lpstr>等线</vt:lpstr>
      <vt:lpstr>微软雅黑</vt:lpstr>
      <vt:lpstr>Wingdings</vt:lpstr>
      <vt:lpstr>汉仪中宋简</vt:lpstr>
      <vt:lpstr>千图网海量PPT模板www.58pic.com</vt:lpstr>
      <vt:lpstr>1_千图网海量PPT模板www.58pic.com</vt:lpstr>
      <vt:lpstr>2_千图网海量PPT模板www.58pic.com</vt:lpstr>
      <vt:lpstr>PowerPoint 演示文稿</vt:lpstr>
      <vt:lpstr>PowerPoint 演示文稿</vt:lpstr>
      <vt:lpstr>单元四    剖面图与断面图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52</cp:revision>
  <dcterms:created xsi:type="dcterms:W3CDTF">2017-08-24T23:58:00Z</dcterms:created>
  <dcterms:modified xsi:type="dcterms:W3CDTF">2024-05-07T00:47:31Z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